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3"/>
  </p:notesMasterIdLst>
  <p:sldIdLst>
    <p:sldId id="257" r:id="rId2"/>
    <p:sldId id="276" r:id="rId3"/>
    <p:sldId id="301" r:id="rId4"/>
    <p:sldId id="401" r:id="rId5"/>
    <p:sldId id="402" r:id="rId6"/>
    <p:sldId id="395" r:id="rId7"/>
    <p:sldId id="258" r:id="rId8"/>
    <p:sldId id="411" r:id="rId9"/>
    <p:sldId id="310" r:id="rId10"/>
    <p:sldId id="403" r:id="rId11"/>
    <p:sldId id="405" r:id="rId12"/>
    <p:sldId id="407" r:id="rId13"/>
    <p:sldId id="406" r:id="rId14"/>
    <p:sldId id="408" r:id="rId15"/>
    <p:sldId id="504" r:id="rId16"/>
    <p:sldId id="505" r:id="rId17"/>
    <p:sldId id="506" r:id="rId18"/>
    <p:sldId id="507" r:id="rId19"/>
    <p:sldId id="508" r:id="rId20"/>
    <p:sldId id="509" r:id="rId21"/>
    <p:sldId id="510" r:id="rId22"/>
    <p:sldId id="511" r:id="rId23"/>
    <p:sldId id="512" r:id="rId24"/>
    <p:sldId id="513" r:id="rId25"/>
    <p:sldId id="514" r:id="rId26"/>
    <p:sldId id="515" r:id="rId27"/>
    <p:sldId id="516" r:id="rId28"/>
    <p:sldId id="517" r:id="rId29"/>
    <p:sldId id="518" r:id="rId30"/>
    <p:sldId id="519" r:id="rId31"/>
    <p:sldId id="520" r:id="rId32"/>
    <p:sldId id="521" r:id="rId33"/>
    <p:sldId id="522" r:id="rId34"/>
    <p:sldId id="306" r:id="rId35"/>
    <p:sldId id="322" r:id="rId36"/>
    <p:sldId id="468" r:id="rId37"/>
    <p:sldId id="346" r:id="rId38"/>
    <p:sldId id="307" r:id="rId39"/>
    <p:sldId id="472" r:id="rId40"/>
    <p:sldId id="462" r:id="rId41"/>
    <p:sldId id="474" r:id="rId42"/>
    <p:sldId id="473" r:id="rId43"/>
    <p:sldId id="463" r:id="rId44"/>
    <p:sldId id="397" r:id="rId45"/>
    <p:sldId id="413" r:id="rId46"/>
    <p:sldId id="390" r:id="rId47"/>
    <p:sldId id="316" r:id="rId48"/>
    <p:sldId id="475" r:id="rId49"/>
    <p:sldId id="312" r:id="rId50"/>
    <p:sldId id="309" r:id="rId51"/>
    <p:sldId id="317" r:id="rId52"/>
    <p:sldId id="461" r:id="rId53"/>
    <p:sldId id="399" r:id="rId54"/>
    <p:sldId id="342" r:id="rId55"/>
    <p:sldId id="465" r:id="rId56"/>
    <p:sldId id="414" r:id="rId57"/>
    <p:sldId id="464" r:id="rId58"/>
    <p:sldId id="318" r:id="rId59"/>
    <p:sldId id="279" r:id="rId60"/>
    <p:sldId id="323" r:id="rId61"/>
    <p:sldId id="299" r:id="rId6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黄金坤" initials="黄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9"/>
    <p:restoredTop sz="96296"/>
  </p:normalViewPr>
  <p:slideViewPr>
    <p:cSldViewPr snapToGrid="0" snapToObjects="1">
      <p:cViewPr varScale="1">
        <p:scale>
          <a:sx n="109" d="100"/>
          <a:sy n="109" d="100"/>
        </p:scale>
        <p:origin x="10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55316A-4EF6-7243-8DB5-A435DACF1B77}" type="datetimeFigureOut">
              <a:rPr kumimoji="1" lang="zh-CN" altLang="en-US" smtClean="0"/>
              <a:t>2021/11/6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4891AC-6E61-D94C-84F4-EC180E1D791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4B3D49-67FE-2C44-9577-FA96E26F4114}" type="slidenum">
              <a:rPr kumimoji="1" lang="zh-CN" altLang="en-US" smtClean="0"/>
              <a:t>61</a:t>
            </a:fld>
            <a:endParaRPr kumimoji="1"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60440-F887-184C-9B60-D25D04656959}" type="datetimeFigureOut">
              <a:rPr kumimoji="1" lang="zh-CN" altLang="en-US" smtClean="0"/>
              <a:t>2021/11/6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C81D6-967E-9C4F-885C-A502515D57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60440-F887-184C-9B60-D25D04656959}" type="datetimeFigureOut">
              <a:rPr kumimoji="1" lang="zh-CN" altLang="en-US" smtClean="0"/>
              <a:t>2021/11/6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C81D6-967E-9C4F-885C-A502515D57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60440-F887-184C-9B60-D25D04656959}" type="datetimeFigureOut">
              <a:rPr kumimoji="1" lang="zh-CN" altLang="en-US" smtClean="0"/>
              <a:t>2021/11/6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C81D6-967E-9C4F-885C-A502515D57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60440-F887-184C-9B60-D25D04656959}" type="datetimeFigureOut">
              <a:rPr kumimoji="1" lang="zh-CN" altLang="en-US" smtClean="0"/>
              <a:t>2021/11/6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C81D6-967E-9C4F-885C-A502515D57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60440-F887-184C-9B60-D25D04656959}" type="datetimeFigureOut">
              <a:rPr kumimoji="1" lang="zh-CN" altLang="en-US" smtClean="0"/>
              <a:t>2021/11/6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C81D6-967E-9C4F-885C-A502515D57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60440-F887-184C-9B60-D25D04656959}" type="datetimeFigureOut">
              <a:rPr kumimoji="1" lang="zh-CN" altLang="en-US" smtClean="0"/>
              <a:t>2021/11/6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C81D6-967E-9C4F-885C-A502515D57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60440-F887-184C-9B60-D25D04656959}" type="datetimeFigureOut">
              <a:rPr kumimoji="1" lang="zh-CN" altLang="en-US" smtClean="0"/>
              <a:t>2021/11/6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C81D6-967E-9C4F-885C-A502515D57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60440-F887-184C-9B60-D25D04656959}" type="datetimeFigureOut">
              <a:rPr kumimoji="1" lang="zh-CN" altLang="en-US" smtClean="0"/>
              <a:t>2021/11/6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C81D6-967E-9C4F-885C-A502515D57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60440-F887-184C-9B60-D25D04656959}" type="datetimeFigureOut">
              <a:rPr kumimoji="1" lang="zh-CN" altLang="en-US" smtClean="0"/>
              <a:t>2021/11/6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C81D6-967E-9C4F-885C-A502515D57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60440-F887-184C-9B60-D25D04656959}" type="datetimeFigureOut">
              <a:rPr kumimoji="1" lang="zh-CN" altLang="en-US" smtClean="0"/>
              <a:t>2021/11/6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C81D6-967E-9C4F-885C-A502515D57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060440-F887-184C-9B60-D25D04656959}" type="datetimeFigureOut">
              <a:rPr kumimoji="1" lang="zh-CN" altLang="en-US" smtClean="0"/>
              <a:t>2021/11/6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6C81D6-967E-9C4F-885C-A502515D57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060440-F887-184C-9B60-D25D04656959}" type="datetimeFigureOut">
              <a:rPr kumimoji="1" lang="zh-CN" altLang="en-US" smtClean="0"/>
              <a:t>2021/11/6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C81D6-967E-9C4F-885C-A502515D57DF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/>
    </mc:Choice>
    <mc:Fallback xmlns="">
      <p:transition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7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8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jpeg"/><Relationship Id="rId4" Type="http://schemas.openxmlformats.org/officeDocument/2006/relationships/image" Target="../media/image6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1ppt.com/xiazai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://www.1ppt.com/xiazai/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1.png"/><Relationship Id="rId7" Type="http://schemas.openxmlformats.org/officeDocument/2006/relationships/image" Target="../media/image1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371639" y="863816"/>
            <a:ext cx="9030032" cy="59941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0" y="0"/>
            <a:ext cx="3892538" cy="31213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0" y="4951203"/>
            <a:ext cx="2344024" cy="190679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11019988" y="3794372"/>
            <a:ext cx="1172012" cy="23136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11481505" y="0"/>
            <a:ext cx="710495" cy="1858217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325206" y="863816"/>
            <a:ext cx="9495155" cy="4930140"/>
            <a:chOff x="671" y="1077"/>
            <a:chExt cx="17888" cy="8646"/>
          </a:xfrm>
        </p:grpSpPr>
        <p:sp>
          <p:nvSpPr>
            <p:cNvPr id="17" name="矩形 16"/>
            <p:cNvSpPr/>
            <p:nvPr/>
          </p:nvSpPr>
          <p:spPr>
            <a:xfrm>
              <a:off x="671" y="1077"/>
              <a:ext cx="17888" cy="86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1212" y="1549"/>
              <a:ext cx="16515" cy="7621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3238500" y="3247390"/>
            <a:ext cx="5715000" cy="363855"/>
          </a:xfrm>
          <a:prstGeom prst="rect">
            <a:avLst/>
          </a:prstGeom>
          <a:solidFill>
            <a:srgbClr val="EDD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57" name="文本框 13"/>
          <p:cNvSpPr txBox="1"/>
          <p:nvPr userDrawn="1"/>
        </p:nvSpPr>
        <p:spPr>
          <a:xfrm>
            <a:off x="2603500" y="2768600"/>
            <a:ext cx="7545705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dist"/>
            <a:r>
              <a:rPr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天猫购物</a:t>
            </a:r>
            <a:endParaRPr lang="zh-CN" sz="5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9" name="文本框 18" descr="e7d195523061f1c09e9d68d7cf438b91ef959ecb14fc25d26BBA7F7DBC18E55DFF4014AF651F0BF2569D4B6C1DA7F1A4683A481403BD872FC687266AD13265C1DE7C373772FD8728ABDD69ADD03BFF5BE2862BC891DBB79ED9A64E36B760F04717825CA1B175CEA4ADF1757C5F6972E159830655E44B4550EA1D996165CF5BB730B85CA0F0A8227A550C067FE8CB48054934EB960F2C1710"/>
          <p:cNvSpPr txBox="1"/>
          <p:nvPr userDrawn="1"/>
        </p:nvSpPr>
        <p:spPr>
          <a:xfrm>
            <a:off x="6491025" y="4356328"/>
            <a:ext cx="4713721" cy="208640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no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成员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：</a:t>
            </a:r>
            <a:r>
              <a:rPr b="0" u="none"/>
              <a:t>1952214 卢子昂    1951567 梁潇怡  </a:t>
            </a:r>
          </a:p>
          <a:p>
            <a:pPr algn="ctr">
              <a:lnSpc>
                <a:spcPct val="130000"/>
              </a:lnSpc>
            </a:pPr>
            <a:r>
              <a:rPr b="0" u="none"/>
              <a:t>           1951976 李林飞 </a:t>
            </a:r>
            <a:r>
              <a:rPr lang="zh-CN" altLang="en-US" sz="2400" b="0" u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</a:t>
            </a:r>
            <a:r>
              <a:rPr b="0" u="none"/>
              <a:t>1952111 邵国诚</a:t>
            </a:r>
          </a:p>
          <a:p>
            <a:pPr algn="ctr">
              <a:lnSpc>
                <a:spcPct val="130000"/>
              </a:lnSpc>
            </a:pPr>
            <a:r>
              <a:rPr b="0" u="none"/>
              <a:t>           1950071 丁晨航</a:t>
            </a:r>
            <a:r>
              <a:rPr lang="zh-CN" altLang="en-US" sz="2400" b="0" u="none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</a:t>
            </a:r>
            <a:r>
              <a:rPr b="0" u="none"/>
              <a:t>1953281 王文炯</a:t>
            </a:r>
          </a:p>
          <a:p>
            <a:pPr algn="ctr">
              <a:lnSpc>
                <a:spcPct val="130000"/>
              </a:lnSpc>
            </a:pPr>
            <a:r>
              <a:rPr b="0" u="none"/>
              <a:t>         1952211 黄金坤    1952104 宁 泰</a:t>
            </a:r>
          </a:p>
          <a:p>
            <a:pPr algn="ctr">
              <a:lnSpc>
                <a:spcPct val="130000"/>
              </a:lnSpc>
            </a:pPr>
            <a:r>
              <a:rPr b="0" u="none"/>
              <a:t>            1953068 高天宸    1653014 李晓恒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30000"/>
              </a:lnSpc>
            </a:pPr>
            <a:endParaRPr lang="zh-CN" sz="2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mortarboard_182327"/>
          <p:cNvSpPr>
            <a:spLocks noChangeAspect="1"/>
          </p:cNvSpPr>
          <p:nvPr/>
        </p:nvSpPr>
        <p:spPr bwMode="auto">
          <a:xfrm>
            <a:off x="5617581" y="1777256"/>
            <a:ext cx="956840" cy="891670"/>
          </a:xfrm>
          <a:custGeom>
            <a:avLst/>
            <a:gdLst>
              <a:gd name="connsiteX0" fmla="*/ 455711 w 607639"/>
              <a:gd name="connsiteY0" fmla="*/ 515659 h 566254"/>
              <a:gd name="connsiteX1" fmla="*/ 465873 w 607639"/>
              <a:gd name="connsiteY1" fmla="*/ 525796 h 566254"/>
              <a:gd name="connsiteX2" fmla="*/ 465873 w 607639"/>
              <a:gd name="connsiteY2" fmla="*/ 556117 h 566254"/>
              <a:gd name="connsiteX3" fmla="*/ 455711 w 607639"/>
              <a:gd name="connsiteY3" fmla="*/ 566254 h 566254"/>
              <a:gd name="connsiteX4" fmla="*/ 445550 w 607639"/>
              <a:gd name="connsiteY4" fmla="*/ 556117 h 566254"/>
              <a:gd name="connsiteX5" fmla="*/ 445550 w 607639"/>
              <a:gd name="connsiteY5" fmla="*/ 525796 h 566254"/>
              <a:gd name="connsiteX6" fmla="*/ 455711 w 607639"/>
              <a:gd name="connsiteY6" fmla="*/ 515659 h 566254"/>
              <a:gd name="connsiteX7" fmla="*/ 483639 w 607639"/>
              <a:gd name="connsiteY7" fmla="*/ 505931 h 566254"/>
              <a:gd name="connsiteX8" fmla="*/ 495939 w 607639"/>
              <a:gd name="connsiteY8" fmla="*/ 513305 h 566254"/>
              <a:gd name="connsiteX9" fmla="*/ 506010 w 607639"/>
              <a:gd name="connsiteY9" fmla="*/ 553728 h 566254"/>
              <a:gd name="connsiteX10" fmla="*/ 498702 w 607639"/>
              <a:gd name="connsiteY10" fmla="*/ 565988 h 566254"/>
              <a:gd name="connsiteX11" fmla="*/ 496206 w 607639"/>
              <a:gd name="connsiteY11" fmla="*/ 566254 h 566254"/>
              <a:gd name="connsiteX12" fmla="*/ 486402 w 607639"/>
              <a:gd name="connsiteY12" fmla="*/ 558614 h 566254"/>
              <a:gd name="connsiteX13" fmla="*/ 476242 w 607639"/>
              <a:gd name="connsiteY13" fmla="*/ 518191 h 566254"/>
              <a:gd name="connsiteX14" fmla="*/ 483639 w 607639"/>
              <a:gd name="connsiteY14" fmla="*/ 505931 h 566254"/>
              <a:gd name="connsiteX15" fmla="*/ 427732 w 607639"/>
              <a:gd name="connsiteY15" fmla="*/ 505931 h 566254"/>
              <a:gd name="connsiteX16" fmla="*/ 435113 w 607639"/>
              <a:gd name="connsiteY16" fmla="*/ 518191 h 566254"/>
              <a:gd name="connsiteX17" fmla="*/ 424975 w 607639"/>
              <a:gd name="connsiteY17" fmla="*/ 558614 h 566254"/>
              <a:gd name="connsiteX18" fmla="*/ 415192 w 607639"/>
              <a:gd name="connsiteY18" fmla="*/ 566254 h 566254"/>
              <a:gd name="connsiteX19" fmla="*/ 412702 w 607639"/>
              <a:gd name="connsiteY19" fmla="*/ 565988 h 566254"/>
              <a:gd name="connsiteX20" fmla="*/ 405410 w 607639"/>
              <a:gd name="connsiteY20" fmla="*/ 553728 h 566254"/>
              <a:gd name="connsiteX21" fmla="*/ 415459 w 607639"/>
              <a:gd name="connsiteY21" fmla="*/ 513305 h 566254"/>
              <a:gd name="connsiteX22" fmla="*/ 427732 w 607639"/>
              <a:gd name="connsiteY22" fmla="*/ 505931 h 566254"/>
              <a:gd name="connsiteX23" fmla="*/ 455707 w 607639"/>
              <a:gd name="connsiteY23" fmla="*/ 465128 h 566254"/>
              <a:gd name="connsiteX24" fmla="*/ 445560 w 607639"/>
              <a:gd name="connsiteY24" fmla="*/ 475260 h 566254"/>
              <a:gd name="connsiteX25" fmla="*/ 455707 w 607639"/>
              <a:gd name="connsiteY25" fmla="*/ 485392 h 566254"/>
              <a:gd name="connsiteX26" fmla="*/ 465853 w 607639"/>
              <a:gd name="connsiteY26" fmla="*/ 475260 h 566254"/>
              <a:gd name="connsiteX27" fmla="*/ 455707 w 607639"/>
              <a:gd name="connsiteY27" fmla="*/ 465128 h 566254"/>
              <a:gd name="connsiteX28" fmla="*/ 111408 w 607639"/>
              <a:gd name="connsiteY28" fmla="*/ 252803 h 566254"/>
              <a:gd name="connsiteX29" fmla="*/ 121467 w 607639"/>
              <a:gd name="connsiteY29" fmla="*/ 262935 h 566254"/>
              <a:gd name="connsiteX30" fmla="*/ 121467 w 607639"/>
              <a:gd name="connsiteY30" fmla="*/ 331636 h 566254"/>
              <a:gd name="connsiteX31" fmla="*/ 293705 w 607639"/>
              <a:gd name="connsiteY31" fmla="*/ 424334 h 566254"/>
              <a:gd name="connsiteX32" fmla="*/ 293705 w 607639"/>
              <a:gd name="connsiteY32" fmla="*/ 333680 h 566254"/>
              <a:gd name="connsiteX33" fmla="*/ 303764 w 607639"/>
              <a:gd name="connsiteY33" fmla="*/ 323548 h 566254"/>
              <a:gd name="connsiteX34" fmla="*/ 313911 w 607639"/>
              <a:gd name="connsiteY34" fmla="*/ 333680 h 566254"/>
              <a:gd name="connsiteX35" fmla="*/ 313911 w 607639"/>
              <a:gd name="connsiteY35" fmla="*/ 424422 h 566254"/>
              <a:gd name="connsiteX36" fmla="*/ 410668 w 607639"/>
              <a:gd name="connsiteY36" fmla="*/ 402381 h 566254"/>
              <a:gd name="connsiteX37" fmla="*/ 424287 w 607639"/>
              <a:gd name="connsiteY37" fmla="*/ 407003 h 566254"/>
              <a:gd name="connsiteX38" fmla="*/ 419658 w 607639"/>
              <a:gd name="connsiteY38" fmla="*/ 420512 h 566254"/>
              <a:gd name="connsiteX39" fmla="*/ 303764 w 607639"/>
              <a:gd name="connsiteY39" fmla="*/ 444953 h 566254"/>
              <a:gd name="connsiteX40" fmla="*/ 101973 w 607639"/>
              <a:gd name="connsiteY40" fmla="*/ 337502 h 566254"/>
              <a:gd name="connsiteX41" fmla="*/ 101261 w 607639"/>
              <a:gd name="connsiteY41" fmla="*/ 333680 h 566254"/>
              <a:gd name="connsiteX42" fmla="*/ 101261 w 607639"/>
              <a:gd name="connsiteY42" fmla="*/ 262935 h 566254"/>
              <a:gd name="connsiteX43" fmla="*/ 111408 w 607639"/>
              <a:gd name="connsiteY43" fmla="*/ 252803 h 566254"/>
              <a:gd name="connsiteX44" fmla="*/ 10147 w 607639"/>
              <a:gd name="connsiteY44" fmla="*/ 151682 h 566254"/>
              <a:gd name="connsiteX45" fmla="*/ 20294 w 607639"/>
              <a:gd name="connsiteY45" fmla="*/ 161814 h 566254"/>
              <a:gd name="connsiteX46" fmla="*/ 20294 w 607639"/>
              <a:gd name="connsiteY46" fmla="*/ 165191 h 566254"/>
              <a:gd name="connsiteX47" fmla="*/ 303787 w 607639"/>
              <a:gd name="connsiteY47" fmla="*/ 282333 h 566254"/>
              <a:gd name="connsiteX48" fmla="*/ 411310 w 607639"/>
              <a:gd name="connsiteY48" fmla="*/ 237894 h 566254"/>
              <a:gd name="connsiteX49" fmla="*/ 424573 w 607639"/>
              <a:gd name="connsiteY49" fmla="*/ 243405 h 566254"/>
              <a:gd name="connsiteX50" fmla="*/ 419054 w 607639"/>
              <a:gd name="connsiteY50" fmla="*/ 256559 h 566254"/>
              <a:gd name="connsiteX51" fmla="*/ 307704 w 607639"/>
              <a:gd name="connsiteY51" fmla="*/ 302598 h 566254"/>
              <a:gd name="connsiteX52" fmla="*/ 303787 w 607639"/>
              <a:gd name="connsiteY52" fmla="*/ 303398 h 566254"/>
              <a:gd name="connsiteX53" fmla="*/ 299960 w 607639"/>
              <a:gd name="connsiteY53" fmla="*/ 302598 h 566254"/>
              <a:gd name="connsiteX54" fmla="*/ 6231 w 607639"/>
              <a:gd name="connsiteY54" fmla="*/ 181278 h 566254"/>
              <a:gd name="connsiteX55" fmla="*/ 0 w 607639"/>
              <a:gd name="connsiteY55" fmla="*/ 171946 h 566254"/>
              <a:gd name="connsiteX56" fmla="*/ 0 w 607639"/>
              <a:gd name="connsiteY56" fmla="*/ 161814 h 566254"/>
              <a:gd name="connsiteX57" fmla="*/ 10147 w 607639"/>
              <a:gd name="connsiteY57" fmla="*/ 151682 h 566254"/>
              <a:gd name="connsiteX58" fmla="*/ 303775 w 607639"/>
              <a:gd name="connsiteY58" fmla="*/ 121342 h 566254"/>
              <a:gd name="connsiteX59" fmla="*/ 283571 w 607639"/>
              <a:gd name="connsiteY59" fmla="*/ 131474 h 566254"/>
              <a:gd name="connsiteX60" fmla="*/ 303775 w 607639"/>
              <a:gd name="connsiteY60" fmla="*/ 141517 h 566254"/>
              <a:gd name="connsiteX61" fmla="*/ 324068 w 607639"/>
              <a:gd name="connsiteY61" fmla="*/ 131474 h 566254"/>
              <a:gd name="connsiteX62" fmla="*/ 303775 w 607639"/>
              <a:gd name="connsiteY62" fmla="*/ 121342 h 566254"/>
              <a:gd name="connsiteX63" fmla="*/ 299948 w 607639"/>
              <a:gd name="connsiteY63" fmla="*/ 732 h 566254"/>
              <a:gd name="connsiteX64" fmla="*/ 307691 w 607639"/>
              <a:gd name="connsiteY64" fmla="*/ 732 h 566254"/>
              <a:gd name="connsiteX65" fmla="*/ 601320 w 607639"/>
              <a:gd name="connsiteY65" fmla="*/ 122142 h 566254"/>
              <a:gd name="connsiteX66" fmla="*/ 607639 w 607639"/>
              <a:gd name="connsiteY66" fmla="*/ 131474 h 566254"/>
              <a:gd name="connsiteX67" fmla="*/ 601320 w 607639"/>
              <a:gd name="connsiteY67" fmla="*/ 140806 h 566254"/>
              <a:gd name="connsiteX68" fmla="*/ 465853 w 607639"/>
              <a:gd name="connsiteY68" fmla="*/ 196801 h 566254"/>
              <a:gd name="connsiteX69" fmla="*/ 465853 w 607639"/>
              <a:gd name="connsiteY69" fmla="*/ 215021 h 566254"/>
              <a:gd name="connsiteX70" fmla="*/ 587346 w 607639"/>
              <a:gd name="connsiteY70" fmla="*/ 165159 h 566254"/>
              <a:gd name="connsiteX71" fmla="*/ 587346 w 607639"/>
              <a:gd name="connsiteY71" fmla="*/ 161782 h 566254"/>
              <a:gd name="connsiteX72" fmla="*/ 597493 w 607639"/>
              <a:gd name="connsiteY72" fmla="*/ 151650 h 566254"/>
              <a:gd name="connsiteX73" fmla="*/ 607639 w 607639"/>
              <a:gd name="connsiteY73" fmla="*/ 161782 h 566254"/>
              <a:gd name="connsiteX74" fmla="*/ 607639 w 607639"/>
              <a:gd name="connsiteY74" fmla="*/ 171914 h 566254"/>
              <a:gd name="connsiteX75" fmla="*/ 601320 w 607639"/>
              <a:gd name="connsiteY75" fmla="*/ 181247 h 566254"/>
              <a:gd name="connsiteX76" fmla="*/ 465853 w 607639"/>
              <a:gd name="connsiteY76" fmla="*/ 236974 h 566254"/>
              <a:gd name="connsiteX77" fmla="*/ 465853 w 607639"/>
              <a:gd name="connsiteY77" fmla="*/ 362383 h 566254"/>
              <a:gd name="connsiteX78" fmla="*/ 486058 w 607639"/>
              <a:gd name="connsiteY78" fmla="*/ 331808 h 566254"/>
              <a:gd name="connsiteX79" fmla="*/ 486058 w 607639"/>
              <a:gd name="connsiteY79" fmla="*/ 262927 h 566254"/>
              <a:gd name="connsiteX80" fmla="*/ 496205 w 607639"/>
              <a:gd name="connsiteY80" fmla="*/ 252795 h 566254"/>
              <a:gd name="connsiteX81" fmla="*/ 506351 w 607639"/>
              <a:gd name="connsiteY81" fmla="*/ 262927 h 566254"/>
              <a:gd name="connsiteX82" fmla="*/ 506351 w 607639"/>
              <a:gd name="connsiteY82" fmla="*/ 333675 h 566254"/>
              <a:gd name="connsiteX83" fmla="*/ 505817 w 607639"/>
              <a:gd name="connsiteY83" fmla="*/ 336963 h 566254"/>
              <a:gd name="connsiteX84" fmla="*/ 465853 w 607639"/>
              <a:gd name="connsiteY84" fmla="*/ 389402 h 566254"/>
              <a:gd name="connsiteX85" fmla="*/ 465853 w 607639"/>
              <a:gd name="connsiteY85" fmla="*/ 446818 h 566254"/>
              <a:gd name="connsiteX86" fmla="*/ 486058 w 607639"/>
              <a:gd name="connsiteY86" fmla="*/ 475260 h 566254"/>
              <a:gd name="connsiteX87" fmla="*/ 455707 w 607639"/>
              <a:gd name="connsiteY87" fmla="*/ 505568 h 566254"/>
              <a:gd name="connsiteX88" fmla="*/ 425356 w 607639"/>
              <a:gd name="connsiteY88" fmla="*/ 475260 h 566254"/>
              <a:gd name="connsiteX89" fmla="*/ 445560 w 607639"/>
              <a:gd name="connsiteY89" fmla="*/ 446818 h 566254"/>
              <a:gd name="connsiteX90" fmla="*/ 445560 w 607639"/>
              <a:gd name="connsiteY90" fmla="*/ 230041 h 566254"/>
              <a:gd name="connsiteX91" fmla="*/ 445560 w 607639"/>
              <a:gd name="connsiteY91" fmla="*/ 197689 h 566254"/>
              <a:gd name="connsiteX92" fmla="*/ 330031 w 607639"/>
              <a:gd name="connsiteY92" fmla="*/ 154583 h 566254"/>
              <a:gd name="connsiteX93" fmla="*/ 303775 w 607639"/>
              <a:gd name="connsiteY93" fmla="*/ 161782 h 566254"/>
              <a:gd name="connsiteX94" fmla="*/ 263277 w 607639"/>
              <a:gd name="connsiteY94" fmla="*/ 131474 h 566254"/>
              <a:gd name="connsiteX95" fmla="*/ 303775 w 607639"/>
              <a:gd name="connsiteY95" fmla="*/ 101077 h 566254"/>
              <a:gd name="connsiteX96" fmla="*/ 344272 w 607639"/>
              <a:gd name="connsiteY96" fmla="*/ 131474 h 566254"/>
              <a:gd name="connsiteX97" fmla="*/ 343382 w 607639"/>
              <a:gd name="connsiteY97" fmla="*/ 137962 h 566254"/>
              <a:gd name="connsiteX98" fmla="*/ 454728 w 607639"/>
              <a:gd name="connsiteY98" fmla="*/ 179469 h 566254"/>
              <a:gd name="connsiteX99" fmla="*/ 570969 w 607639"/>
              <a:gd name="connsiteY99" fmla="*/ 131474 h 566254"/>
              <a:gd name="connsiteX100" fmla="*/ 303775 w 607639"/>
              <a:gd name="connsiteY100" fmla="*/ 20997 h 566254"/>
              <a:gd name="connsiteX101" fmla="*/ 36581 w 607639"/>
              <a:gd name="connsiteY101" fmla="*/ 131474 h 566254"/>
              <a:gd name="connsiteX102" fmla="*/ 303775 w 607639"/>
              <a:gd name="connsiteY102" fmla="*/ 241862 h 566254"/>
              <a:gd name="connsiteX103" fmla="*/ 406131 w 607639"/>
              <a:gd name="connsiteY103" fmla="*/ 199556 h 566254"/>
              <a:gd name="connsiteX104" fmla="*/ 419393 w 607639"/>
              <a:gd name="connsiteY104" fmla="*/ 205066 h 566254"/>
              <a:gd name="connsiteX105" fmla="*/ 413874 w 607639"/>
              <a:gd name="connsiteY105" fmla="*/ 218220 h 566254"/>
              <a:gd name="connsiteX106" fmla="*/ 307691 w 607639"/>
              <a:gd name="connsiteY106" fmla="*/ 262127 h 566254"/>
              <a:gd name="connsiteX107" fmla="*/ 303775 w 607639"/>
              <a:gd name="connsiteY107" fmla="*/ 262927 h 566254"/>
              <a:gd name="connsiteX108" fmla="*/ 299948 w 607639"/>
              <a:gd name="connsiteY108" fmla="*/ 262127 h 566254"/>
              <a:gd name="connsiteX109" fmla="*/ 6230 w 607639"/>
              <a:gd name="connsiteY109" fmla="*/ 140806 h 566254"/>
              <a:gd name="connsiteX110" fmla="*/ 0 w 607639"/>
              <a:gd name="connsiteY110" fmla="*/ 131474 h 566254"/>
              <a:gd name="connsiteX111" fmla="*/ 6230 w 607639"/>
              <a:gd name="connsiteY111" fmla="*/ 122142 h 566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607639" h="566254">
                <a:moveTo>
                  <a:pt x="455711" y="515659"/>
                </a:moveTo>
                <a:cubicBezTo>
                  <a:pt x="461327" y="515659"/>
                  <a:pt x="465873" y="520194"/>
                  <a:pt x="465873" y="525796"/>
                </a:cubicBezTo>
                <a:lnTo>
                  <a:pt x="465873" y="556117"/>
                </a:lnTo>
                <a:cubicBezTo>
                  <a:pt x="465873" y="561719"/>
                  <a:pt x="461327" y="566254"/>
                  <a:pt x="455711" y="566254"/>
                </a:cubicBezTo>
                <a:cubicBezTo>
                  <a:pt x="450096" y="566254"/>
                  <a:pt x="445550" y="561719"/>
                  <a:pt x="445550" y="556117"/>
                </a:cubicBezTo>
                <a:lnTo>
                  <a:pt x="445550" y="525796"/>
                </a:lnTo>
                <a:cubicBezTo>
                  <a:pt x="445550" y="520194"/>
                  <a:pt x="450096" y="515659"/>
                  <a:pt x="455711" y="515659"/>
                </a:cubicBezTo>
                <a:close/>
                <a:moveTo>
                  <a:pt x="483639" y="505931"/>
                </a:moveTo>
                <a:cubicBezTo>
                  <a:pt x="489076" y="504509"/>
                  <a:pt x="494513" y="507885"/>
                  <a:pt x="495939" y="513305"/>
                </a:cubicBezTo>
                <a:lnTo>
                  <a:pt x="506010" y="553728"/>
                </a:lnTo>
                <a:cubicBezTo>
                  <a:pt x="507436" y="559147"/>
                  <a:pt x="504138" y="564566"/>
                  <a:pt x="498702" y="565988"/>
                </a:cubicBezTo>
                <a:cubicBezTo>
                  <a:pt x="497811" y="566165"/>
                  <a:pt x="497008" y="566254"/>
                  <a:pt x="496206" y="566254"/>
                </a:cubicBezTo>
                <a:cubicBezTo>
                  <a:pt x="491661" y="566254"/>
                  <a:pt x="487561" y="563234"/>
                  <a:pt x="486402" y="558614"/>
                </a:cubicBezTo>
                <a:lnTo>
                  <a:pt x="476242" y="518191"/>
                </a:lnTo>
                <a:cubicBezTo>
                  <a:pt x="474905" y="512772"/>
                  <a:pt x="478203" y="507263"/>
                  <a:pt x="483639" y="505931"/>
                </a:cubicBezTo>
                <a:close/>
                <a:moveTo>
                  <a:pt x="427732" y="505931"/>
                </a:moveTo>
                <a:cubicBezTo>
                  <a:pt x="433156" y="507263"/>
                  <a:pt x="436447" y="512772"/>
                  <a:pt x="435113" y="518191"/>
                </a:cubicBezTo>
                <a:lnTo>
                  <a:pt x="424975" y="558614"/>
                </a:lnTo>
                <a:cubicBezTo>
                  <a:pt x="423819" y="563234"/>
                  <a:pt x="419728" y="566254"/>
                  <a:pt x="415192" y="566254"/>
                </a:cubicBezTo>
                <a:cubicBezTo>
                  <a:pt x="414392" y="566254"/>
                  <a:pt x="413591" y="566165"/>
                  <a:pt x="412702" y="565988"/>
                </a:cubicBezTo>
                <a:cubicBezTo>
                  <a:pt x="407277" y="564566"/>
                  <a:pt x="403987" y="559147"/>
                  <a:pt x="405410" y="553728"/>
                </a:cubicBezTo>
                <a:lnTo>
                  <a:pt x="415459" y="513305"/>
                </a:lnTo>
                <a:cubicBezTo>
                  <a:pt x="416793" y="507885"/>
                  <a:pt x="422307" y="504509"/>
                  <a:pt x="427732" y="505931"/>
                </a:cubicBezTo>
                <a:close/>
                <a:moveTo>
                  <a:pt x="455707" y="465128"/>
                </a:moveTo>
                <a:cubicBezTo>
                  <a:pt x="450100" y="465128"/>
                  <a:pt x="445560" y="469660"/>
                  <a:pt x="445560" y="475260"/>
                </a:cubicBezTo>
                <a:cubicBezTo>
                  <a:pt x="445560" y="480859"/>
                  <a:pt x="450100" y="485392"/>
                  <a:pt x="455707" y="485392"/>
                </a:cubicBezTo>
                <a:cubicBezTo>
                  <a:pt x="461314" y="485392"/>
                  <a:pt x="465853" y="480859"/>
                  <a:pt x="465853" y="475260"/>
                </a:cubicBezTo>
                <a:cubicBezTo>
                  <a:pt x="465853" y="469660"/>
                  <a:pt x="461314" y="465128"/>
                  <a:pt x="455707" y="465128"/>
                </a:cubicBezTo>
                <a:close/>
                <a:moveTo>
                  <a:pt x="111408" y="252803"/>
                </a:moveTo>
                <a:cubicBezTo>
                  <a:pt x="116927" y="252803"/>
                  <a:pt x="121467" y="257335"/>
                  <a:pt x="121467" y="262935"/>
                </a:cubicBezTo>
                <a:lnTo>
                  <a:pt x="121467" y="331636"/>
                </a:lnTo>
                <a:cubicBezTo>
                  <a:pt x="127341" y="344256"/>
                  <a:pt x="167931" y="420334"/>
                  <a:pt x="293705" y="424334"/>
                </a:cubicBezTo>
                <a:lnTo>
                  <a:pt x="293705" y="333680"/>
                </a:lnTo>
                <a:cubicBezTo>
                  <a:pt x="293705" y="328081"/>
                  <a:pt x="298245" y="323548"/>
                  <a:pt x="303764" y="323548"/>
                </a:cubicBezTo>
                <a:cubicBezTo>
                  <a:pt x="309372" y="323548"/>
                  <a:pt x="313911" y="328081"/>
                  <a:pt x="313911" y="333680"/>
                </a:cubicBezTo>
                <a:lnTo>
                  <a:pt x="313911" y="424422"/>
                </a:lnTo>
                <a:cubicBezTo>
                  <a:pt x="359397" y="422911"/>
                  <a:pt x="391441" y="411891"/>
                  <a:pt x="410668" y="402381"/>
                </a:cubicBezTo>
                <a:cubicBezTo>
                  <a:pt x="415741" y="399893"/>
                  <a:pt x="421794" y="401937"/>
                  <a:pt x="424287" y="407003"/>
                </a:cubicBezTo>
                <a:cubicBezTo>
                  <a:pt x="426779" y="411980"/>
                  <a:pt x="424732" y="418023"/>
                  <a:pt x="419658" y="420512"/>
                </a:cubicBezTo>
                <a:cubicBezTo>
                  <a:pt x="397138" y="431621"/>
                  <a:pt x="358684" y="444953"/>
                  <a:pt x="303764" y="444953"/>
                </a:cubicBezTo>
                <a:cubicBezTo>
                  <a:pt x="146835" y="444953"/>
                  <a:pt x="103753" y="341857"/>
                  <a:pt x="101973" y="337502"/>
                </a:cubicBezTo>
                <a:cubicBezTo>
                  <a:pt x="101528" y="336257"/>
                  <a:pt x="101261" y="335013"/>
                  <a:pt x="101261" y="333680"/>
                </a:cubicBezTo>
                <a:lnTo>
                  <a:pt x="101261" y="262935"/>
                </a:lnTo>
                <a:cubicBezTo>
                  <a:pt x="101261" y="257335"/>
                  <a:pt x="105801" y="252803"/>
                  <a:pt x="111408" y="252803"/>
                </a:cubicBezTo>
                <a:close/>
                <a:moveTo>
                  <a:pt x="10147" y="151682"/>
                </a:moveTo>
                <a:cubicBezTo>
                  <a:pt x="15754" y="151682"/>
                  <a:pt x="20294" y="156215"/>
                  <a:pt x="20294" y="161814"/>
                </a:cubicBezTo>
                <a:lnTo>
                  <a:pt x="20294" y="165191"/>
                </a:lnTo>
                <a:lnTo>
                  <a:pt x="303787" y="282333"/>
                </a:lnTo>
                <a:lnTo>
                  <a:pt x="411310" y="237894"/>
                </a:lnTo>
                <a:cubicBezTo>
                  <a:pt x="416473" y="235761"/>
                  <a:pt x="422436" y="238250"/>
                  <a:pt x="424573" y="243405"/>
                </a:cubicBezTo>
                <a:cubicBezTo>
                  <a:pt x="426709" y="248560"/>
                  <a:pt x="424217" y="254426"/>
                  <a:pt x="419054" y="256559"/>
                </a:cubicBezTo>
                <a:lnTo>
                  <a:pt x="307704" y="302598"/>
                </a:lnTo>
                <a:cubicBezTo>
                  <a:pt x="306458" y="303131"/>
                  <a:pt x="305123" y="303398"/>
                  <a:pt x="303787" y="303398"/>
                </a:cubicBezTo>
                <a:cubicBezTo>
                  <a:pt x="302541" y="303398"/>
                  <a:pt x="301206" y="303131"/>
                  <a:pt x="299960" y="302598"/>
                </a:cubicBezTo>
                <a:lnTo>
                  <a:pt x="6231" y="181278"/>
                </a:lnTo>
                <a:cubicBezTo>
                  <a:pt x="2492" y="179679"/>
                  <a:pt x="0" y="176035"/>
                  <a:pt x="0" y="171946"/>
                </a:cubicBezTo>
                <a:lnTo>
                  <a:pt x="0" y="161814"/>
                </a:lnTo>
                <a:cubicBezTo>
                  <a:pt x="0" y="156215"/>
                  <a:pt x="4539" y="151682"/>
                  <a:pt x="10147" y="151682"/>
                </a:cubicBezTo>
                <a:close/>
                <a:moveTo>
                  <a:pt x="303775" y="121342"/>
                </a:moveTo>
                <a:cubicBezTo>
                  <a:pt x="291403" y="121342"/>
                  <a:pt x="283571" y="127297"/>
                  <a:pt x="283571" y="131474"/>
                </a:cubicBezTo>
                <a:cubicBezTo>
                  <a:pt x="283571" y="135563"/>
                  <a:pt x="291403" y="141517"/>
                  <a:pt x="303775" y="141517"/>
                </a:cubicBezTo>
                <a:cubicBezTo>
                  <a:pt x="316147" y="141517"/>
                  <a:pt x="324068" y="135563"/>
                  <a:pt x="324068" y="131474"/>
                </a:cubicBezTo>
                <a:cubicBezTo>
                  <a:pt x="324068" y="127297"/>
                  <a:pt x="316147" y="121342"/>
                  <a:pt x="303775" y="121342"/>
                </a:cubicBezTo>
                <a:close/>
                <a:moveTo>
                  <a:pt x="299948" y="732"/>
                </a:moveTo>
                <a:cubicBezTo>
                  <a:pt x="302440" y="-245"/>
                  <a:pt x="305199" y="-245"/>
                  <a:pt x="307691" y="732"/>
                </a:cubicBezTo>
                <a:lnTo>
                  <a:pt x="601320" y="122142"/>
                </a:lnTo>
                <a:cubicBezTo>
                  <a:pt x="605147" y="123653"/>
                  <a:pt x="607639" y="127386"/>
                  <a:pt x="607639" y="131474"/>
                </a:cubicBezTo>
                <a:cubicBezTo>
                  <a:pt x="607639" y="135563"/>
                  <a:pt x="605147" y="139207"/>
                  <a:pt x="601320" y="140806"/>
                </a:cubicBezTo>
                <a:lnTo>
                  <a:pt x="465853" y="196801"/>
                </a:lnTo>
                <a:lnTo>
                  <a:pt x="465853" y="215021"/>
                </a:lnTo>
                <a:lnTo>
                  <a:pt x="587346" y="165159"/>
                </a:lnTo>
                <a:lnTo>
                  <a:pt x="587346" y="161782"/>
                </a:lnTo>
                <a:cubicBezTo>
                  <a:pt x="587346" y="156183"/>
                  <a:pt x="591885" y="151650"/>
                  <a:pt x="597493" y="151650"/>
                </a:cubicBezTo>
                <a:cubicBezTo>
                  <a:pt x="603100" y="151650"/>
                  <a:pt x="607639" y="156183"/>
                  <a:pt x="607639" y="161782"/>
                </a:cubicBezTo>
                <a:lnTo>
                  <a:pt x="607639" y="171914"/>
                </a:lnTo>
                <a:cubicBezTo>
                  <a:pt x="607639" y="176003"/>
                  <a:pt x="605147" y="179647"/>
                  <a:pt x="601320" y="181247"/>
                </a:cubicBezTo>
                <a:lnTo>
                  <a:pt x="465853" y="236974"/>
                </a:lnTo>
                <a:lnTo>
                  <a:pt x="465853" y="362383"/>
                </a:lnTo>
                <a:cubicBezTo>
                  <a:pt x="478225" y="349318"/>
                  <a:pt x="484367" y="336075"/>
                  <a:pt x="486058" y="331808"/>
                </a:cubicBezTo>
                <a:lnTo>
                  <a:pt x="486058" y="262927"/>
                </a:lnTo>
                <a:cubicBezTo>
                  <a:pt x="486058" y="257327"/>
                  <a:pt x="490597" y="252795"/>
                  <a:pt x="496205" y="252795"/>
                </a:cubicBezTo>
                <a:cubicBezTo>
                  <a:pt x="501812" y="252795"/>
                  <a:pt x="506351" y="257327"/>
                  <a:pt x="506351" y="262927"/>
                </a:cubicBezTo>
                <a:lnTo>
                  <a:pt x="506351" y="333675"/>
                </a:lnTo>
                <a:cubicBezTo>
                  <a:pt x="506351" y="334830"/>
                  <a:pt x="506173" y="335897"/>
                  <a:pt x="505817" y="336963"/>
                </a:cubicBezTo>
                <a:cubicBezTo>
                  <a:pt x="505372" y="338297"/>
                  <a:pt x="494869" y="367449"/>
                  <a:pt x="465853" y="389402"/>
                </a:cubicBezTo>
                <a:lnTo>
                  <a:pt x="465853" y="446818"/>
                </a:lnTo>
                <a:cubicBezTo>
                  <a:pt x="477602" y="450996"/>
                  <a:pt x="486058" y="462106"/>
                  <a:pt x="486058" y="475260"/>
                </a:cubicBezTo>
                <a:cubicBezTo>
                  <a:pt x="486058" y="491969"/>
                  <a:pt x="472440" y="505568"/>
                  <a:pt x="455707" y="505568"/>
                </a:cubicBezTo>
                <a:cubicBezTo>
                  <a:pt x="438974" y="505568"/>
                  <a:pt x="425356" y="491969"/>
                  <a:pt x="425356" y="475260"/>
                </a:cubicBezTo>
                <a:cubicBezTo>
                  <a:pt x="425356" y="462106"/>
                  <a:pt x="433812" y="450996"/>
                  <a:pt x="445560" y="446818"/>
                </a:cubicBezTo>
                <a:lnTo>
                  <a:pt x="445560" y="230041"/>
                </a:lnTo>
                <a:lnTo>
                  <a:pt x="445560" y="197689"/>
                </a:lnTo>
                <a:lnTo>
                  <a:pt x="330031" y="154583"/>
                </a:lnTo>
                <a:cubicBezTo>
                  <a:pt x="323000" y="159027"/>
                  <a:pt x="313921" y="161782"/>
                  <a:pt x="303775" y="161782"/>
                </a:cubicBezTo>
                <a:cubicBezTo>
                  <a:pt x="281079" y="161782"/>
                  <a:pt x="263277" y="148450"/>
                  <a:pt x="263277" y="131474"/>
                </a:cubicBezTo>
                <a:cubicBezTo>
                  <a:pt x="263277" y="114409"/>
                  <a:pt x="281079" y="101077"/>
                  <a:pt x="303775" y="101077"/>
                </a:cubicBezTo>
                <a:cubicBezTo>
                  <a:pt x="326560" y="101077"/>
                  <a:pt x="344272" y="114409"/>
                  <a:pt x="344272" y="131474"/>
                </a:cubicBezTo>
                <a:cubicBezTo>
                  <a:pt x="344272" y="133696"/>
                  <a:pt x="343916" y="135829"/>
                  <a:pt x="343382" y="137962"/>
                </a:cubicBezTo>
                <a:lnTo>
                  <a:pt x="454728" y="179469"/>
                </a:lnTo>
                <a:lnTo>
                  <a:pt x="570969" y="131474"/>
                </a:lnTo>
                <a:lnTo>
                  <a:pt x="303775" y="20997"/>
                </a:lnTo>
                <a:lnTo>
                  <a:pt x="36581" y="131474"/>
                </a:lnTo>
                <a:lnTo>
                  <a:pt x="303775" y="241862"/>
                </a:lnTo>
                <a:lnTo>
                  <a:pt x="406131" y="199556"/>
                </a:lnTo>
                <a:cubicBezTo>
                  <a:pt x="411293" y="197423"/>
                  <a:pt x="417257" y="199911"/>
                  <a:pt x="419393" y="205066"/>
                </a:cubicBezTo>
                <a:cubicBezTo>
                  <a:pt x="421529" y="210221"/>
                  <a:pt x="419037" y="216176"/>
                  <a:pt x="413874" y="218220"/>
                </a:cubicBezTo>
                <a:lnTo>
                  <a:pt x="307691" y="262127"/>
                </a:lnTo>
                <a:cubicBezTo>
                  <a:pt x="306445" y="262660"/>
                  <a:pt x="305110" y="262927"/>
                  <a:pt x="303775" y="262927"/>
                </a:cubicBezTo>
                <a:cubicBezTo>
                  <a:pt x="302529" y="262927"/>
                  <a:pt x="301194" y="262660"/>
                  <a:pt x="299948" y="262127"/>
                </a:cubicBezTo>
                <a:lnTo>
                  <a:pt x="6230" y="140806"/>
                </a:lnTo>
                <a:cubicBezTo>
                  <a:pt x="2492" y="139207"/>
                  <a:pt x="0" y="135563"/>
                  <a:pt x="0" y="131474"/>
                </a:cubicBezTo>
                <a:cubicBezTo>
                  <a:pt x="0" y="127386"/>
                  <a:pt x="2492" y="123653"/>
                  <a:pt x="6230" y="12214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5418847" y="6249544"/>
            <a:ext cx="1922193" cy="608534"/>
          </a:xfrm>
          <a:prstGeom prst="rect">
            <a:avLst/>
          </a:prstGeom>
        </p:spPr>
      </p:pic>
      <p:sp>
        <p:nvSpPr>
          <p:cNvPr id="11" name="文本框 10"/>
          <p:cNvSpPr txBox="1"/>
          <p:nvPr userDrawn="1"/>
        </p:nvSpPr>
        <p:spPr>
          <a:xfrm>
            <a:off x="4378427" y="3796832"/>
            <a:ext cx="5102679" cy="438940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zh-CN" altLang="en-US"/>
              <a:t>      </a:t>
            </a:r>
            <a:r>
              <a:rPr lang="zh-CN" altLang="en-US" sz="2000" b="1"/>
              <a:t>  —— </a:t>
            </a:r>
            <a:r>
              <a:rPr lang="en-US" altLang="zh-CN" sz="2000" b="1"/>
              <a:t>2021</a:t>
            </a:r>
            <a:r>
              <a:rPr lang="zh-CN" altLang="en-US" sz="2000" b="1"/>
              <a:t>-</a:t>
            </a:r>
            <a:r>
              <a:rPr lang="en-US" altLang="zh-CN" sz="2000" b="1"/>
              <a:t>2022</a:t>
            </a:r>
            <a:r>
              <a:rPr lang="zh-CN" altLang="en-US" sz="2000" b="1"/>
              <a:t>设计模式课程项目答辩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57" grpId="0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0255624" y="4076660"/>
            <a:ext cx="1936376" cy="27813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0" y="0"/>
            <a:ext cx="4179925" cy="338704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2920" y="0"/>
            <a:ext cx="3072581" cy="11535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等线" panose="02010600030101010101" charset="-122"/>
                <a:sym typeface="+mn-lt"/>
              </a:rPr>
              <a:t>代理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模式</a:t>
            </a:r>
          </a:p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--数据库上下文</a:t>
            </a:r>
            <a:endParaRPr lang="en-US" altLang="zh-CN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3554965"/>
            <a:ext cx="1552020" cy="328231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sz="1400" b="0" u="none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</a:t>
            </a:r>
            <a:r>
              <a:rPr lang="zh-CN" sz="1400" b="0" u="none">
                <a:solidFill>
                  <a:srgbClr val="333333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代理模式（Proxy Pattern）中，一个类代表另一个类的功能。这种类型的设计模式属于结构型模式。</a:t>
            </a:r>
          </a:p>
          <a:p>
            <a:r>
              <a:rPr lang="zh-CN" sz="1400" b="0" u="none">
                <a:solidFill>
                  <a:srgbClr val="333333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在代理模式中，我们创建具有现有对象的对象，以便向外界提供功能接口。</a:t>
            </a:r>
            <a:r>
              <a:rPr sz="1400" b="0" u="none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</a:t>
            </a:r>
            <a:r>
              <a:rPr lang="zh-CN" sz="1400" b="0" u="none">
                <a:solidFill>
                  <a:srgbClr val="333333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为其他对象提供一种代理以控制对这个对象的访问。</a:t>
            </a:r>
            <a:endParaRPr kumimoji="1" lang="zh-CN" altLang="en-US" sz="14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pic>
        <p:nvPicPr>
          <p:cNvPr id="4" name="图片 3" descr="upload_post_object_v2_5251183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09859" y="0"/>
            <a:ext cx="2275597" cy="4047837"/>
          </a:xfrm>
          <a:prstGeom prst="rect">
            <a:avLst/>
          </a:prstGeom>
        </p:spPr>
      </p:pic>
      <p:pic>
        <p:nvPicPr>
          <p:cNvPr id="3" name="图片 2" descr="upload_post_object_v2_65269864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892" y="1415694"/>
            <a:ext cx="7864968" cy="544255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0255624" y="4076660"/>
            <a:ext cx="1936376" cy="27813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0" y="0"/>
            <a:ext cx="4179925" cy="338704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0" y="0"/>
            <a:ext cx="3135500" cy="102768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组合实体模式</a:t>
            </a:r>
          </a:p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--构建逻辑实体</a:t>
            </a:r>
            <a:endParaRPr lang="en-US" altLang="zh-CN" sz="3200" dirty="0"/>
          </a:p>
          <a:p>
            <a:pPr algn="ctr">
              <a:lnSpc>
                <a:spcPct val="150000"/>
              </a:lnSpc>
            </a:pPr>
            <a:endParaRPr kumimoji="1" lang="zh-CN" altLang="en-US" sz="3200" dirty="0">
              <a:solidFill>
                <a:srgbClr val="353332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4037350"/>
            <a:ext cx="1719806" cy="282090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sz="1400" b="0" u="none">
                <a:solidFill>
                  <a:srgbClr val="333333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组合实体模式（Composite Entity Pattern）用在 EJB 持久化机制中。一个组合实体是一个 EJB 实体 bean，代表了对象的图解。当更新一个组合实体时，内部依赖对象 beans 会自动更新，因为它们是由 EJB 实体 bean 管理的。</a:t>
            </a:r>
            <a:endParaRPr lang="zh-CN" altLang="en-US" sz="14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endParaRPr kumimoji="1" lang="zh-CN" altLang="en-US" dirty="0"/>
          </a:p>
        </p:txBody>
      </p:sp>
      <p:pic>
        <p:nvPicPr>
          <p:cNvPr id="5" name="图片 4" descr="upload_post_object_v2_5245545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2581" y="1195475"/>
            <a:ext cx="6732412" cy="5662777"/>
          </a:xfrm>
          <a:prstGeom prst="rect">
            <a:avLst/>
          </a:prstGeom>
        </p:spPr>
      </p:pic>
      <p:pic>
        <p:nvPicPr>
          <p:cNvPr id="6" name="图片 5" descr="upload_post_object_v2_52511839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9859" y="0"/>
            <a:ext cx="2275597" cy="40478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0255624" y="4076660"/>
            <a:ext cx="1936376" cy="27813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0" y="0"/>
            <a:ext cx="4179925" cy="338704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73406" y="62920"/>
            <a:ext cx="2369977" cy="99622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建造者模式--创建实体</a:t>
            </a:r>
            <a:endParaRPr kumimoji="1" lang="zh-CN" altLang="en-US" sz="3200" dirty="0">
              <a:solidFill>
                <a:srgbClr val="353332"/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0" y="3974430"/>
            <a:ext cx="1688346" cy="28523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400" dirty="0"/>
              <a:t>建造者模式</a:t>
            </a:r>
            <a:r>
              <a:rPr lang="en-US" altLang="zh-CN" sz="1400" dirty="0"/>
              <a:t>Builder Pattern</a:t>
            </a:r>
            <a:r>
              <a:rPr lang="zh-CN" altLang="en-US" sz="1400" dirty="0"/>
              <a:t>使用多个简单的对象一步一步构建成一个复杂的对象。这种类型的设计模式属于创建型模式，它提供了一种创建对象的最佳方式。 一个 </a:t>
            </a:r>
            <a:r>
              <a:rPr lang="en-US" altLang="zh-CN" sz="1400" dirty="0"/>
              <a:t>Builder </a:t>
            </a:r>
            <a:r>
              <a:rPr lang="zh-CN" altLang="en-US" sz="1400" dirty="0"/>
              <a:t>类会一步一步构造最终的对象。该 </a:t>
            </a:r>
            <a:r>
              <a:rPr lang="en-US" altLang="zh-CN" sz="1400" dirty="0"/>
              <a:t>Builder </a:t>
            </a:r>
            <a:r>
              <a:rPr lang="zh-CN" altLang="en-US" sz="1400" dirty="0"/>
              <a:t>类是独立于其他对象的。</a:t>
            </a:r>
            <a:r>
              <a:rPr lang="zh-CN" altLang="en-US" dirty="0"/>
              <a:t> </a:t>
            </a:r>
          </a:p>
          <a:p>
            <a:endParaRPr kumimoji="1" lang="zh-CN" altLang="en-US" dirty="0"/>
          </a:p>
        </p:txBody>
      </p:sp>
      <p:pic>
        <p:nvPicPr>
          <p:cNvPr id="2" name="图片 1" descr="upload_post_object_v2_7131638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7447" y="10487"/>
            <a:ext cx="6617059" cy="6816305"/>
          </a:xfrm>
          <a:prstGeom prst="rect">
            <a:avLst/>
          </a:prstGeom>
        </p:spPr>
      </p:pic>
      <p:pic>
        <p:nvPicPr>
          <p:cNvPr id="6" name="图片 5" descr="upload_post_object_v2_52511839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9859" y="0"/>
            <a:ext cx="2275597" cy="4047837"/>
          </a:xfrm>
          <a:prstGeom prst="rect">
            <a:avLst/>
          </a:prstGeom>
        </p:spPr>
      </p:pic>
      <p:sp>
        <p:nvSpPr>
          <p:cNvPr id="3" name="文本框 2"/>
          <p:cNvSpPr txBox="1"/>
          <p:nvPr userDrawn="1"/>
        </p:nvSpPr>
        <p:spPr>
          <a:xfrm>
            <a:off x="8242486" y="2139271"/>
            <a:ext cx="849416" cy="199246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zh-CN" altLang="en-US" sz="1000">
                <a:solidFill>
                  <a:srgbClr val="FF0000"/>
                </a:solidFill>
              </a:rPr>
              <a:t>订单建造者</a:t>
            </a:r>
          </a:p>
        </p:txBody>
      </p:sp>
      <p:sp>
        <p:nvSpPr>
          <p:cNvPr id="7" name="文本框 6"/>
          <p:cNvSpPr txBox="1"/>
          <p:nvPr userDrawn="1"/>
        </p:nvSpPr>
        <p:spPr>
          <a:xfrm>
            <a:off x="9144336" y="4718981"/>
            <a:ext cx="954283" cy="209732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zh-CN" altLang="en-US" sz="1000">
                <a:solidFill>
                  <a:srgbClr val="FF0000"/>
                </a:solidFill>
              </a:rPr>
              <a:t>订单逻辑实体</a:t>
            </a:r>
          </a:p>
        </p:txBody>
      </p:sp>
      <p:sp>
        <p:nvSpPr>
          <p:cNvPr id="8" name="文本框 7"/>
          <p:cNvSpPr txBox="1"/>
          <p:nvPr userDrawn="1"/>
        </p:nvSpPr>
        <p:spPr>
          <a:xfrm>
            <a:off x="4449305" y="393043"/>
            <a:ext cx="954283" cy="209732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zh-CN" altLang="en-US" sz="1000">
                <a:solidFill>
                  <a:srgbClr val="FF0000"/>
                </a:solidFill>
              </a:rPr>
              <a:t>商品</a:t>
            </a:r>
          </a:p>
        </p:txBody>
      </p:sp>
      <p:sp>
        <p:nvSpPr>
          <p:cNvPr id="9" name="文本框 8"/>
          <p:cNvSpPr txBox="1"/>
          <p:nvPr userDrawn="1"/>
        </p:nvSpPr>
        <p:spPr>
          <a:xfrm>
            <a:off x="4449305" y="2000387"/>
            <a:ext cx="954283" cy="209732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zh-CN" altLang="en-US" sz="1000">
                <a:solidFill>
                  <a:srgbClr val="FF0000"/>
                </a:solidFill>
              </a:rPr>
              <a:t>促销方式</a:t>
            </a:r>
          </a:p>
        </p:txBody>
      </p:sp>
      <p:sp>
        <p:nvSpPr>
          <p:cNvPr id="12" name="文本框 11"/>
          <p:cNvSpPr txBox="1"/>
          <p:nvPr userDrawn="1"/>
        </p:nvSpPr>
        <p:spPr>
          <a:xfrm>
            <a:off x="4389774" y="3619637"/>
            <a:ext cx="954283" cy="209732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zh-CN" altLang="en-US" sz="1000">
                <a:solidFill>
                  <a:srgbClr val="FF0000"/>
                </a:solidFill>
              </a:rPr>
              <a:t>支付方式</a:t>
            </a:r>
          </a:p>
        </p:txBody>
      </p:sp>
      <p:sp>
        <p:nvSpPr>
          <p:cNvPr id="13" name="文本框 12"/>
          <p:cNvSpPr txBox="1"/>
          <p:nvPr userDrawn="1"/>
        </p:nvSpPr>
        <p:spPr>
          <a:xfrm>
            <a:off x="4389774" y="5203169"/>
            <a:ext cx="954283" cy="209732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zh-CN" altLang="en-US" sz="1000">
                <a:solidFill>
                  <a:srgbClr val="FF0000"/>
                </a:solidFill>
              </a:rPr>
              <a:t>收获地址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0255624" y="4076660"/>
            <a:ext cx="1936376" cy="27813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0" y="0"/>
            <a:ext cx="4179925" cy="338704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62920" y="62920"/>
            <a:ext cx="3450099" cy="5872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等线" panose="02010600030101010101" charset="-122"/>
                <a:sym typeface="+mn-lt"/>
              </a:rPr>
              <a:t>数据访问对象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模式</a:t>
            </a:r>
            <a:endParaRPr lang="en-US" altLang="zh-CN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4876280"/>
            <a:ext cx="1572994" cy="198197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sz="1400" b="0" u="none"/>
              <a:t> </a:t>
            </a:r>
            <a:r>
              <a:rPr sz="1400" u="none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  </a:t>
            </a:r>
            <a:r>
              <a:rPr lang="zh-CN" sz="1400" u="none">
                <a:solidFill>
                  <a:srgbClr val="333333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数据访问对象模式（Data Access Object Pattern）或 DAO 模式用于把低级的数据访问 API 或操作从高级的业务服务中分离出来。</a:t>
            </a:r>
            <a:endParaRPr kumimoji="1" lang="zh-CN" altLang="en-US" sz="14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</p:txBody>
      </p:sp>
      <p:pic>
        <p:nvPicPr>
          <p:cNvPr id="4" name="图片 3" descr="upload_post_object_v2_60785058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3213" y="1478614"/>
            <a:ext cx="8116646" cy="5379638"/>
          </a:xfrm>
          <a:prstGeom prst="rect">
            <a:avLst/>
          </a:prstGeom>
        </p:spPr>
      </p:pic>
      <p:pic>
        <p:nvPicPr>
          <p:cNvPr id="3" name="图片 2" descr="upload_post_object_v2_52511839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9859" y="0"/>
            <a:ext cx="2275597" cy="40478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0255624" y="4076660"/>
            <a:ext cx="1936376" cy="27813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0" y="0"/>
            <a:ext cx="4179925" cy="338704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0" y="0"/>
            <a:ext cx="3135500" cy="108012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lt"/>
              </a:rPr>
              <a:t>过滤器模式</a:t>
            </a:r>
          </a:p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  <a:sym typeface="+mn-lt"/>
              </a:rPr>
              <a:t>--</a:t>
            </a:r>
            <a:r>
              <a:rPr lang="zh-CN" altLang="en-US" sz="3200" dirty="0"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获取推荐商品</a:t>
            </a:r>
            <a:endParaRPr lang="en-US" altLang="zh-CN" sz="3200" dirty="0">
              <a:latin typeface="等线" panose="02010600030101010101" charset="-122"/>
              <a:ea typeface="等线" panose="02010600030101010101" charset="-122"/>
              <a:cs typeface="等线" panose="02010600030101010101" charset="-122"/>
            </a:endParaRPr>
          </a:p>
          <a:p>
            <a:pPr algn="ctr">
              <a:lnSpc>
                <a:spcPct val="150000"/>
              </a:lnSpc>
            </a:pPr>
            <a:endParaRPr kumimoji="1" lang="zh-CN" altLang="en-US" sz="3200" dirty="0">
              <a:solidFill>
                <a:srgbClr val="353332"/>
              </a:solidFill>
              <a:cs typeface="+mn-ea"/>
              <a:sym typeface="+mn-lt"/>
            </a:endParaRPr>
          </a:p>
        </p:txBody>
      </p:sp>
      <p:pic>
        <p:nvPicPr>
          <p:cNvPr id="3" name="图片 2" descr="upload_post_object_v2_48962476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2458" y="1593967"/>
            <a:ext cx="8211026" cy="48448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4572168"/>
            <a:ext cx="1793213" cy="228608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sz="1400" b="0" u="none"/>
              <a:t>过滤器模式（Filter Pattern</a:t>
            </a:r>
            <a:r>
              <a:rPr lang="zh-CN" altLang="en-US" sz="1400" b="0" u="none"/>
              <a:t>）</a:t>
            </a:r>
            <a:r>
              <a:rPr sz="1400" b="0" u="none"/>
              <a:t>允许开发人员使用不同的标准来过滤一组对象，通过逻辑运算以解耦的方式把它们连接起来。这种类型的设计模式属于结构型模式，它结合多个标准来获得单一标准。</a:t>
            </a:r>
            <a:endParaRPr kumimoji="1" lang="zh-CN" altLang="en-US" sz="1400" dirty="0"/>
          </a:p>
        </p:txBody>
      </p:sp>
      <p:pic>
        <p:nvPicPr>
          <p:cNvPr id="2" name="图片 1" descr="upload_post_object_v2_52511839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9859" y="0"/>
            <a:ext cx="2275597" cy="40478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0255624" y="4076660"/>
            <a:ext cx="1936376" cy="27813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0" y="0"/>
            <a:ext cx="4179925" cy="3387048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356995" y="963930"/>
            <a:ext cx="9495155" cy="4930140"/>
            <a:chOff x="671" y="1077"/>
            <a:chExt cx="17888" cy="8646"/>
          </a:xfrm>
        </p:grpSpPr>
        <p:sp>
          <p:nvSpPr>
            <p:cNvPr id="17" name="矩形 16"/>
            <p:cNvSpPr/>
            <p:nvPr/>
          </p:nvSpPr>
          <p:spPr>
            <a:xfrm>
              <a:off x="671" y="1077"/>
              <a:ext cx="17888" cy="86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341" y="1589"/>
              <a:ext cx="16515" cy="7621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37" name="任意形状 36"/>
          <p:cNvSpPr/>
          <p:nvPr/>
        </p:nvSpPr>
        <p:spPr>
          <a:xfrm>
            <a:off x="5048885" y="2263775"/>
            <a:ext cx="1751330" cy="1165225"/>
          </a:xfrm>
          <a:custGeom>
            <a:avLst/>
            <a:gdLst>
              <a:gd name="connsiteX0" fmla="*/ 67 w 3890860"/>
              <a:gd name="connsiteY0" fmla="*/ 1524481 h 3192281"/>
              <a:gd name="connsiteX1" fmla="*/ 2223314 w 3890860"/>
              <a:gd name="connsiteY1" fmla="*/ 481 h 3192281"/>
              <a:gd name="connsiteX2" fmla="*/ 3890750 w 3890860"/>
              <a:gd name="connsiteY2" fmla="*/ 1381046 h 3192281"/>
              <a:gd name="connsiteX3" fmla="*/ 2295032 w 3890860"/>
              <a:gd name="connsiteY3" fmla="*/ 3191917 h 3192281"/>
              <a:gd name="connsiteX4" fmla="*/ 67 w 3890860"/>
              <a:gd name="connsiteY4" fmla="*/ 1524481 h 3192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860" h="3192281">
                <a:moveTo>
                  <a:pt x="67" y="1524481"/>
                </a:moveTo>
                <a:cubicBezTo>
                  <a:pt x="-11886" y="992575"/>
                  <a:pt x="1574867" y="24387"/>
                  <a:pt x="2223314" y="481"/>
                </a:cubicBezTo>
                <a:cubicBezTo>
                  <a:pt x="2871761" y="-23425"/>
                  <a:pt x="3878797" y="849140"/>
                  <a:pt x="3890750" y="1381046"/>
                </a:cubicBezTo>
                <a:cubicBezTo>
                  <a:pt x="3902703" y="1912952"/>
                  <a:pt x="2943479" y="3168011"/>
                  <a:pt x="2295032" y="3191917"/>
                </a:cubicBezTo>
                <a:cubicBezTo>
                  <a:pt x="1646585" y="3215823"/>
                  <a:pt x="12020" y="2056387"/>
                  <a:pt x="67" y="1524481"/>
                </a:cubicBezTo>
                <a:close/>
              </a:path>
            </a:pathLst>
          </a:custGeom>
          <a:solidFill>
            <a:srgbClr val="E2A5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498588" y="2579855"/>
            <a:ext cx="10051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kumimoji="1"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247072" y="3712805"/>
            <a:ext cx="5715000" cy="363855"/>
          </a:xfrm>
          <a:prstGeom prst="rect">
            <a:avLst/>
          </a:prstGeom>
          <a:solidFill>
            <a:srgbClr val="EDD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073380" y="3428726"/>
            <a:ext cx="385524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Controller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层设计</a:t>
            </a:r>
            <a:endParaRPr kumimoji="1" lang="zh-CN" altLang="en-US" sz="3200" dirty="0">
              <a:solidFill>
                <a:srgbClr val="353332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450215" y="280035"/>
            <a:ext cx="1028700" cy="363855"/>
          </a:xfrm>
          <a:prstGeom prst="rect">
            <a:avLst/>
          </a:prstGeom>
          <a:solidFill>
            <a:srgbClr val="EDD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5660" y="220980"/>
            <a:ext cx="320357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Controller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设计</a:t>
            </a: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636335" y="866793"/>
            <a:ext cx="573094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将整个天猫购物系统</a:t>
            </a:r>
            <a:r>
              <a:rPr kumimoji="1" lang="en-US" altLang="zh-CN" dirty="0"/>
              <a:t>Controller</a:t>
            </a:r>
            <a:r>
              <a:rPr kumimoji="1" lang="zh-CN" altLang="en-US" dirty="0"/>
              <a:t>分为六个子系统</a:t>
            </a:r>
          </a:p>
        </p:txBody>
      </p:sp>
      <p:pic>
        <p:nvPicPr>
          <p:cNvPr id="3" name="图片 2" descr="upload_post_object_v2_7033758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9661" y="1321315"/>
            <a:ext cx="6564626" cy="54740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450215" y="280035"/>
            <a:ext cx="1028700" cy="363855"/>
          </a:xfrm>
          <a:prstGeom prst="rect">
            <a:avLst/>
          </a:prstGeom>
          <a:solidFill>
            <a:srgbClr val="EDD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5660" y="220980"/>
            <a:ext cx="320357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Controller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设计</a:t>
            </a: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96623" y="836309"/>
            <a:ext cx="1917935" cy="6467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kumimoji="1" lang="zh-CN" altLang="en-US" dirty="0"/>
              <a:t>买家管理子系统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272338" y="2686050"/>
            <a:ext cx="2693035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b="1" dirty="0"/>
              <a:t>所涉及的设计模式：</a:t>
            </a:r>
            <a:r>
              <a:rPr b="1" u="none"/>
              <a:t> </a:t>
            </a:r>
          </a:p>
          <a:p>
            <a:pPr algn="l"/>
            <a:r>
              <a:rPr b="1">
                <a:sym typeface="+mn-ea"/>
              </a:rPr>
              <a:t>Null Object Pattern</a:t>
            </a:r>
          </a:p>
          <a:p>
            <a:pPr algn="l"/>
            <a:r>
              <a:rPr b="1">
                <a:sym typeface="+mn-ea"/>
              </a:rPr>
              <a:t>Memento Pattern</a:t>
            </a:r>
          </a:p>
          <a:p>
            <a:pPr algn="l"/>
            <a:r>
              <a:rPr lang="en-US" altLang="zh-CN" b="1">
                <a:latin typeface="Arial" panose="020B0604020202020204" pitchFamily="34" charset="0"/>
                <a:sym typeface="+mn-ea"/>
              </a:rPr>
              <a:t>Factory Pattern</a:t>
            </a:r>
            <a:endParaRPr b="1">
              <a:sym typeface="+mn-ea"/>
            </a:endParaRPr>
          </a:p>
          <a:p>
            <a:pPr algn="l"/>
            <a:r>
              <a:rPr kumimoji="1" lang="en-US" altLang="zh-CN" b="1" dirty="0"/>
              <a:t>Abstract Factory Pattern</a:t>
            </a:r>
            <a:endParaRPr kumimoji="1" lang="zh-CN" altLang="en-US" b="1" dirty="0"/>
          </a:p>
        </p:txBody>
      </p:sp>
      <p:pic>
        <p:nvPicPr>
          <p:cNvPr id="4" name="图片 3" descr="upload_post_object_v2_61438429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48" y="1910522"/>
            <a:ext cx="5400261" cy="35780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0255624" y="4076660"/>
            <a:ext cx="1936376" cy="27813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0" y="0"/>
            <a:ext cx="4179925" cy="338704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54520" y="193565"/>
            <a:ext cx="119374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等线" panose="02010600030101010101" charset="-122"/>
                <a:sym typeface="+mn-lt"/>
              </a:rPr>
              <a:t>空对象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模式：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NullUser</a:t>
            </a:r>
            <a:endParaRPr lang="en-US" altLang="zh-CN" sz="3200" dirty="0"/>
          </a:p>
          <a:p>
            <a:pPr algn="ctr">
              <a:lnSpc>
                <a:spcPct val="150000"/>
              </a:lnSpc>
            </a:pPr>
            <a:endParaRPr kumimoji="1" lang="zh-CN" altLang="en-US" sz="3200" dirty="0">
              <a:solidFill>
                <a:srgbClr val="353332"/>
              </a:solidFill>
              <a:cs typeface="+mn-ea"/>
              <a:sym typeface="+mn-lt"/>
            </a:endParaRPr>
          </a:p>
        </p:txBody>
      </p:sp>
      <p:pic>
        <p:nvPicPr>
          <p:cNvPr id="3" name="图片 2" descr="UML 图(3)"/>
          <p:cNvPicPr>
            <a:picLocks noChangeAspect="1"/>
          </p:cNvPicPr>
          <p:nvPr/>
        </p:nvPicPr>
        <p:blipFill>
          <a:blip r:embed="rId4"/>
          <a:srcRect l="-455" t="27451"/>
          <a:stretch>
            <a:fillRect/>
          </a:stretch>
        </p:blipFill>
        <p:spPr>
          <a:xfrm>
            <a:off x="569595" y="1858010"/>
            <a:ext cx="10892790" cy="34340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0255624" y="4076660"/>
            <a:ext cx="1936376" cy="27813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0" y="0"/>
            <a:ext cx="4179925" cy="338704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54520" y="193565"/>
            <a:ext cx="119374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等线" panose="02010600030101010101" charset="-122"/>
                <a:sym typeface="+mn-lt"/>
              </a:rPr>
              <a:t>空对象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模式：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NullUser</a:t>
            </a:r>
            <a:endParaRPr lang="en-US" altLang="zh-CN" sz="3200" dirty="0"/>
          </a:p>
          <a:p>
            <a:pPr algn="ctr">
              <a:lnSpc>
                <a:spcPct val="150000"/>
              </a:lnSpc>
            </a:pPr>
            <a:endParaRPr kumimoji="1" lang="zh-CN" altLang="en-US" sz="3200" dirty="0">
              <a:solidFill>
                <a:srgbClr val="353332"/>
              </a:solidFill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880" y="1005840"/>
            <a:ext cx="8355330" cy="351599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4" name="曲线连接符 3"/>
          <p:cNvCxnSpPr>
            <a:endCxn id="2" idx="1"/>
          </p:cNvCxnSpPr>
          <p:nvPr/>
        </p:nvCxnSpPr>
        <p:spPr>
          <a:xfrm>
            <a:off x="3183255" y="4261485"/>
            <a:ext cx="1682115" cy="836930"/>
          </a:xfrm>
          <a:prstGeom prst="curvedConnector3">
            <a:avLst>
              <a:gd name="adj1" fmla="val 50019"/>
            </a:avLst>
          </a:prstGeom>
          <a:ln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5370" y="3639185"/>
            <a:ext cx="6705600" cy="291846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6" name="直接连接符 5"/>
          <p:cNvCxnSpPr/>
          <p:nvPr/>
        </p:nvCxnSpPr>
        <p:spPr>
          <a:xfrm>
            <a:off x="1871980" y="4225290"/>
            <a:ext cx="2308225" cy="36195"/>
          </a:xfrm>
          <a:prstGeom prst="line">
            <a:avLst/>
          </a:prstGeom>
          <a:ln w="28575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357034" y="863816"/>
            <a:ext cx="9030032" cy="59941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0" y="0"/>
            <a:ext cx="3892538" cy="31213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0" y="4951203"/>
            <a:ext cx="2344024" cy="190679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11019988" y="3794372"/>
            <a:ext cx="1172012" cy="23136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11481505" y="0"/>
            <a:ext cx="710495" cy="1858217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126229" y="814007"/>
            <a:ext cx="9495155" cy="4930140"/>
            <a:chOff x="671" y="1077"/>
            <a:chExt cx="17888" cy="8646"/>
          </a:xfrm>
        </p:grpSpPr>
        <p:sp>
          <p:nvSpPr>
            <p:cNvPr id="17" name="矩形 16"/>
            <p:cNvSpPr/>
            <p:nvPr/>
          </p:nvSpPr>
          <p:spPr>
            <a:xfrm>
              <a:off x="671" y="1077"/>
              <a:ext cx="17888" cy="86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1341" y="1589"/>
              <a:ext cx="16515" cy="7621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5730240" y="1858010"/>
            <a:ext cx="1265555" cy="363855"/>
          </a:xfrm>
          <a:prstGeom prst="rect">
            <a:avLst/>
          </a:prstGeom>
          <a:solidFill>
            <a:srgbClr val="EDD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922376" y="1180950"/>
            <a:ext cx="5024494" cy="119888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zh-CN" altLang="en-US" sz="4800" dirty="0">
                <a:solidFill>
                  <a:srgbClr val="353332"/>
                </a:solidFill>
                <a:cs typeface="等线" panose="02010600030101010101" charset="-122"/>
                <a:sym typeface="+mn-lt"/>
              </a:rPr>
              <a:t>展示内容</a:t>
            </a:r>
            <a:r>
              <a:rPr lang="en-US" altLang="zh-CN" sz="2400" dirty="0">
                <a:solidFill>
                  <a:srgbClr val="353332"/>
                </a:solidFill>
                <a:cs typeface="+mn-ea"/>
                <a:sym typeface="+mn-lt"/>
              </a:rPr>
              <a:t>/</a:t>
            </a:r>
            <a:r>
              <a:rPr lang="en-US" altLang="zh-CN" sz="2000" dirty="0">
                <a:solidFill>
                  <a:srgbClr val="353332"/>
                </a:solidFill>
                <a:cs typeface="+mn-ea"/>
                <a:sym typeface="+mn-lt"/>
              </a:rPr>
              <a:t>CONTENTS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2475474" y="3523648"/>
            <a:ext cx="3612365" cy="676245"/>
            <a:chOff x="2162007" y="1687583"/>
            <a:chExt cx="3612365" cy="676245"/>
          </a:xfrm>
        </p:grpSpPr>
        <p:sp>
          <p:nvSpPr>
            <p:cNvPr id="23" name="菱形 22"/>
            <p:cNvSpPr/>
            <p:nvPr/>
          </p:nvSpPr>
          <p:spPr>
            <a:xfrm>
              <a:off x="2162007" y="1793495"/>
              <a:ext cx="569633" cy="570333"/>
            </a:xfrm>
            <a:prstGeom prst="diamond">
              <a:avLst/>
            </a:prstGeom>
            <a:solidFill>
              <a:srgbClr val="B3672E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2269258" y="1848008"/>
              <a:ext cx="355528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3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716390" y="1687583"/>
              <a:ext cx="3057982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等线" panose="02010600030101010101" charset="-122"/>
                  <a:sym typeface="+mn-lt"/>
                </a:rPr>
                <a:t>数据访问层设计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486625" y="4307416"/>
            <a:ext cx="3627615" cy="701273"/>
            <a:chOff x="2162007" y="1662555"/>
            <a:chExt cx="3627615" cy="701273"/>
          </a:xfrm>
        </p:grpSpPr>
        <p:sp>
          <p:nvSpPr>
            <p:cNvPr id="31" name="菱形 30"/>
            <p:cNvSpPr/>
            <p:nvPr/>
          </p:nvSpPr>
          <p:spPr>
            <a:xfrm>
              <a:off x="2162007" y="1793495"/>
              <a:ext cx="569633" cy="570333"/>
            </a:xfrm>
            <a:prstGeom prst="diamond">
              <a:avLst/>
            </a:prstGeom>
            <a:solidFill>
              <a:srgbClr val="E2A52A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2269258" y="1848008"/>
              <a:ext cx="355528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5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2731640" y="1662555"/>
              <a:ext cx="3057982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等线" panose="02010600030101010101" charset="-122"/>
                  <a:sym typeface="+mn-lt"/>
                </a:rPr>
                <a:t>展示层</a:t>
              </a: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设计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497107" y="3456743"/>
            <a:ext cx="3637140" cy="727503"/>
            <a:chOff x="2162007" y="1636325"/>
            <a:chExt cx="3637140" cy="727503"/>
          </a:xfrm>
        </p:grpSpPr>
        <p:sp>
          <p:nvSpPr>
            <p:cNvPr id="35" name="菱形 34"/>
            <p:cNvSpPr/>
            <p:nvPr/>
          </p:nvSpPr>
          <p:spPr>
            <a:xfrm>
              <a:off x="2162007" y="1793495"/>
              <a:ext cx="569633" cy="570333"/>
            </a:xfrm>
            <a:prstGeom prst="diamond">
              <a:avLst/>
            </a:prstGeom>
            <a:solidFill>
              <a:srgbClr val="9A9479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2269258" y="1848008"/>
              <a:ext cx="355528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4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2741165" y="1636325"/>
              <a:ext cx="3057982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等线" panose="02010600030101010101" charset="-122"/>
                  <a:sym typeface="+mn-lt"/>
                </a:rPr>
                <a:t>Controller</a:t>
              </a: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等线" panose="02010600030101010101" charset="-122"/>
                  <a:sym typeface="+mn-lt"/>
                </a:rPr>
                <a:t>层</a:t>
              </a: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+mn-ea"/>
                  <a:sym typeface="+mn-lt"/>
                </a:rPr>
                <a:t>设计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512058" y="4404560"/>
            <a:ext cx="3341825" cy="570333"/>
            <a:chOff x="2171532" y="1812545"/>
            <a:chExt cx="3341825" cy="570333"/>
          </a:xfrm>
        </p:grpSpPr>
        <p:sp>
          <p:nvSpPr>
            <p:cNvPr id="41" name="菱形 40"/>
            <p:cNvSpPr/>
            <p:nvPr/>
          </p:nvSpPr>
          <p:spPr>
            <a:xfrm>
              <a:off x="2171532" y="1812545"/>
              <a:ext cx="569633" cy="570333"/>
            </a:xfrm>
            <a:prstGeom prst="diamond">
              <a:avLst/>
            </a:prstGeom>
            <a:solidFill>
              <a:srgbClr val="35333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2269258" y="1848008"/>
              <a:ext cx="355528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6</a:t>
              </a: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2737137" y="1848105"/>
              <a:ext cx="277622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等线" panose="02010600030101010101" charset="-122"/>
                  <a:sym typeface="+mn-lt"/>
                </a:rPr>
                <a:t>项目演示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475474" y="2821148"/>
            <a:ext cx="3352976" cy="570333"/>
            <a:chOff x="2171532" y="1812545"/>
            <a:chExt cx="3352976" cy="570333"/>
          </a:xfrm>
        </p:grpSpPr>
        <p:sp>
          <p:nvSpPr>
            <p:cNvPr id="10" name="菱形 9"/>
            <p:cNvSpPr/>
            <p:nvPr/>
          </p:nvSpPr>
          <p:spPr>
            <a:xfrm>
              <a:off x="2171532" y="1812545"/>
              <a:ext cx="569633" cy="570333"/>
            </a:xfrm>
            <a:prstGeom prst="diamond">
              <a:avLst/>
            </a:prstGeom>
            <a:solidFill>
              <a:srgbClr val="35333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269258" y="1848008"/>
              <a:ext cx="355528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1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748288" y="1848105"/>
              <a:ext cx="2776220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等线" panose="02010600030101010101" charset="-122"/>
                  <a:sym typeface="+mn-lt"/>
                </a:rPr>
                <a:t>项目简介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6489756" y="2687339"/>
            <a:ext cx="3627615" cy="701273"/>
            <a:chOff x="2162007" y="1662555"/>
            <a:chExt cx="3627615" cy="701273"/>
          </a:xfrm>
        </p:grpSpPr>
        <p:sp>
          <p:nvSpPr>
            <p:cNvPr id="14" name="菱形 13"/>
            <p:cNvSpPr/>
            <p:nvPr/>
          </p:nvSpPr>
          <p:spPr>
            <a:xfrm>
              <a:off x="2162007" y="1793495"/>
              <a:ext cx="569633" cy="570333"/>
            </a:xfrm>
            <a:prstGeom prst="diamond">
              <a:avLst/>
            </a:prstGeom>
            <a:solidFill>
              <a:srgbClr val="E2A52A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269258" y="1848008"/>
              <a:ext cx="355528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cs typeface="+mn-ea"/>
                  <a:sym typeface="+mn-lt"/>
                </a:rPr>
                <a:t>2</a:t>
              </a: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2731640" y="1662555"/>
              <a:ext cx="3057982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cs typeface="等线" panose="02010600030101010101" charset="-122"/>
                  <a:sym typeface="+mn-lt"/>
                </a:rPr>
                <a:t>设计模式与架构</a:t>
              </a:r>
              <a:endPara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0255624" y="4076660"/>
            <a:ext cx="1936376" cy="27813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0" y="0"/>
            <a:ext cx="4179925" cy="338704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54520" y="193565"/>
            <a:ext cx="119374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等线" panose="02010600030101010101" charset="-122"/>
                <a:sym typeface="+mn-lt"/>
              </a:rPr>
              <a:t>备忘录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模式：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Memento</a:t>
            </a:r>
            <a:endParaRPr lang="en-US" altLang="zh-CN" sz="3200" dirty="0"/>
          </a:p>
          <a:p>
            <a:pPr algn="ctr">
              <a:lnSpc>
                <a:spcPct val="150000"/>
              </a:lnSpc>
            </a:pPr>
            <a:endParaRPr kumimoji="1" lang="zh-CN" altLang="en-US" sz="3200" dirty="0">
              <a:solidFill>
                <a:srgbClr val="353332"/>
              </a:solidFill>
              <a:cs typeface="+mn-ea"/>
              <a:sym typeface="+mn-lt"/>
            </a:endParaRPr>
          </a:p>
        </p:txBody>
      </p:sp>
      <p:pic>
        <p:nvPicPr>
          <p:cNvPr id="3" name="图片 2" descr="upload_post_object_v2_63660356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" y="1059974"/>
            <a:ext cx="6465094" cy="3417094"/>
          </a:xfrm>
          <a:prstGeom prst="rect">
            <a:avLst/>
          </a:prstGeom>
        </p:spPr>
      </p:pic>
      <p:pic>
        <p:nvPicPr>
          <p:cNvPr id="4" name="图片 3" descr="upload_post_object_v2_520733594"/>
          <p:cNvPicPr>
            <a:picLocks noChangeAspect="1"/>
          </p:cNvPicPr>
          <p:nvPr/>
        </p:nvPicPr>
        <p:blipFill>
          <a:blip r:embed="rId5"/>
          <a:srcRect t="30147" r="7013" b="3716"/>
          <a:stretch>
            <a:fillRect/>
          </a:stretch>
        </p:blipFill>
        <p:spPr>
          <a:xfrm>
            <a:off x="23813" y="4476750"/>
            <a:ext cx="6441281" cy="1964531"/>
          </a:xfrm>
          <a:prstGeom prst="rect">
            <a:avLst/>
          </a:prstGeom>
          <a:ln w="12700" cmpd="sng">
            <a:solidFill>
              <a:srgbClr val="AEB5C0">
                <a:alpha val="100000"/>
              </a:srgbClr>
            </a:solidFill>
            <a:prstDash val="solid"/>
            <a:miter lim="800000"/>
            <a:headEnd/>
            <a:tailEnd/>
          </a:ln>
        </p:spPr>
      </p:pic>
      <p:pic>
        <p:nvPicPr>
          <p:cNvPr id="6" name="图片 5" descr="upload_post_object_v2_598983543"/>
          <p:cNvPicPr>
            <a:picLocks noChangeAspect="1"/>
          </p:cNvPicPr>
          <p:nvPr/>
        </p:nvPicPr>
        <p:blipFill>
          <a:blip r:embed="rId6"/>
          <a:srcRect t="4624" r="17434"/>
          <a:stretch>
            <a:fillRect/>
          </a:stretch>
        </p:blipFill>
        <p:spPr>
          <a:xfrm>
            <a:off x="6557328" y="2512219"/>
            <a:ext cx="5560219" cy="3929063"/>
          </a:xfrm>
          <a:prstGeom prst="rect">
            <a:avLst/>
          </a:prstGeom>
          <a:ln w="12700" cmpd="sng">
            <a:solidFill>
              <a:srgbClr val="AEB5C0">
                <a:alpha val="100000"/>
              </a:srgbClr>
            </a:solidFill>
            <a:prstDash val="solid"/>
            <a:miter lim="800000"/>
            <a:headEnd/>
            <a:tailEnd/>
          </a:ln>
        </p:spPr>
      </p:pic>
      <p:sp>
        <p:nvSpPr>
          <p:cNvPr id="5" name="椭圆 4"/>
          <p:cNvSpPr/>
          <p:nvPr/>
        </p:nvSpPr>
        <p:spPr>
          <a:xfrm>
            <a:off x="6236335" y="4197985"/>
            <a:ext cx="5242560" cy="43497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76835" y="4797425"/>
            <a:ext cx="6373495" cy="135699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0255624" y="4076660"/>
            <a:ext cx="1936376" cy="27813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0" y="0"/>
            <a:ext cx="4179925" cy="338704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54520" y="193565"/>
            <a:ext cx="119374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工厂模式：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Factory</a:t>
            </a:r>
            <a:endParaRPr lang="en-US" altLang="zh-CN" sz="3200" dirty="0"/>
          </a:p>
          <a:p>
            <a:pPr algn="ctr">
              <a:lnSpc>
                <a:spcPct val="150000"/>
              </a:lnSpc>
            </a:pPr>
            <a:endParaRPr kumimoji="1" lang="zh-CN" altLang="en-US" sz="3200" dirty="0">
              <a:solidFill>
                <a:srgbClr val="353332"/>
              </a:solidFill>
              <a:cs typeface="+mn-ea"/>
              <a:sym typeface="+mn-lt"/>
            </a:endParaRPr>
          </a:p>
        </p:txBody>
      </p:sp>
      <p:pic>
        <p:nvPicPr>
          <p:cNvPr id="3" name="图片 2" descr="UML 图(3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8795" y="1330960"/>
            <a:ext cx="10757535" cy="47415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0255624" y="4076660"/>
            <a:ext cx="1936376" cy="27813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0" y="0"/>
            <a:ext cx="4179925" cy="338704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54520" y="193565"/>
            <a:ext cx="119374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工厂模式：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Factory</a:t>
            </a:r>
            <a:endParaRPr lang="en-US" altLang="zh-CN" sz="3200" dirty="0"/>
          </a:p>
          <a:p>
            <a:pPr algn="ctr">
              <a:lnSpc>
                <a:spcPct val="150000"/>
              </a:lnSpc>
            </a:pPr>
            <a:endParaRPr kumimoji="1" lang="zh-CN" altLang="en-US" sz="3200" dirty="0">
              <a:solidFill>
                <a:srgbClr val="353332"/>
              </a:solidFill>
              <a:cs typeface="+mn-ea"/>
              <a:sym typeface="+mn-lt"/>
            </a:endParaRPr>
          </a:p>
        </p:txBody>
      </p:sp>
      <p:pic>
        <p:nvPicPr>
          <p:cNvPr id="101" name="图片 100"/>
          <p:cNvPicPr/>
          <p:nvPr/>
        </p:nvPicPr>
        <p:blipFill>
          <a:blip r:embed="rId4"/>
          <a:stretch>
            <a:fillRect/>
          </a:stretch>
        </p:blipFill>
        <p:spPr>
          <a:xfrm>
            <a:off x="1138555" y="1134110"/>
            <a:ext cx="8638540" cy="5064760"/>
          </a:xfrm>
          <a:prstGeom prst="rect">
            <a:avLst/>
          </a:prstGeom>
          <a:noFill/>
          <a:ln w="9525">
            <a:solidFill>
              <a:schemeClr val="tx2">
                <a:lumMod val="75000"/>
              </a:schemeClr>
            </a:solidFill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0255624" y="4076660"/>
            <a:ext cx="1936376" cy="27813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0" y="0"/>
            <a:ext cx="4179925" cy="338704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54520" y="193565"/>
            <a:ext cx="11937480" cy="123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抽象工厂模式：</a:t>
            </a:r>
            <a:r>
              <a:rPr lang="en-US" altLang="zh-CN" sz="3200" dirty="0"/>
              <a:t>User</a:t>
            </a:r>
            <a:r>
              <a:rPr lang="zh-CN" altLang="en-US" sz="3200" dirty="0"/>
              <a:t> </a:t>
            </a:r>
            <a:r>
              <a:rPr lang="en-US" altLang="zh-CN" sz="3200" dirty="0"/>
              <a:t>Manager</a:t>
            </a:r>
            <a:r>
              <a:rPr lang="zh-CN" altLang="en-US" sz="3200" dirty="0"/>
              <a:t> </a:t>
            </a:r>
            <a:r>
              <a:rPr lang="en-US" altLang="zh-CN" sz="3200" dirty="0"/>
              <a:t>Abstract</a:t>
            </a:r>
            <a:r>
              <a:rPr lang="zh-CN" altLang="en-US" sz="3200" dirty="0"/>
              <a:t> </a:t>
            </a:r>
            <a:r>
              <a:rPr lang="en-US" altLang="zh-CN" sz="3200" dirty="0"/>
              <a:t>Factory</a:t>
            </a:r>
          </a:p>
          <a:p>
            <a:pPr algn="ctr">
              <a:lnSpc>
                <a:spcPct val="150000"/>
              </a:lnSpc>
            </a:pPr>
            <a:endParaRPr kumimoji="1" lang="zh-CN" altLang="en-US" sz="3200" dirty="0">
              <a:solidFill>
                <a:srgbClr val="353332"/>
              </a:solidFill>
              <a:cs typeface="+mn-ea"/>
              <a:sym typeface="+mn-lt"/>
            </a:endParaRPr>
          </a:p>
        </p:txBody>
      </p:sp>
      <p:pic>
        <p:nvPicPr>
          <p:cNvPr id="2" name="图片 1" descr="UML 图(4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64920"/>
            <a:ext cx="12191365" cy="447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0255624" y="4076660"/>
            <a:ext cx="1936376" cy="27813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0" y="0"/>
            <a:ext cx="4179925" cy="338704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54520" y="193565"/>
            <a:ext cx="11937480" cy="123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抽象工厂模式：</a:t>
            </a:r>
            <a:r>
              <a:rPr lang="en-US" altLang="zh-CN" sz="3200" dirty="0"/>
              <a:t>User</a:t>
            </a:r>
            <a:r>
              <a:rPr lang="zh-CN" altLang="en-US" sz="3200" dirty="0"/>
              <a:t> </a:t>
            </a:r>
            <a:r>
              <a:rPr lang="en-US" altLang="zh-CN" sz="3200" dirty="0"/>
              <a:t>Manager</a:t>
            </a:r>
            <a:r>
              <a:rPr lang="zh-CN" altLang="en-US" sz="3200" dirty="0"/>
              <a:t> </a:t>
            </a:r>
            <a:r>
              <a:rPr lang="en-US" altLang="zh-CN" sz="3200" dirty="0"/>
              <a:t>Abstract</a:t>
            </a:r>
            <a:r>
              <a:rPr lang="zh-CN" altLang="en-US" sz="3200" dirty="0"/>
              <a:t> </a:t>
            </a:r>
            <a:r>
              <a:rPr lang="en-US" altLang="zh-CN" sz="3200" dirty="0"/>
              <a:t>Factory</a:t>
            </a:r>
          </a:p>
          <a:p>
            <a:pPr algn="ctr">
              <a:lnSpc>
                <a:spcPct val="150000"/>
              </a:lnSpc>
            </a:pPr>
            <a:endParaRPr kumimoji="1" lang="zh-CN" altLang="en-US" sz="3200" dirty="0">
              <a:solidFill>
                <a:srgbClr val="353332"/>
              </a:solidFill>
              <a:cs typeface="+mn-ea"/>
              <a:sym typeface="+mn-lt"/>
            </a:endParaRPr>
          </a:p>
        </p:txBody>
      </p:sp>
      <p:pic>
        <p:nvPicPr>
          <p:cNvPr id="102" name="图片 101"/>
          <p:cNvPicPr/>
          <p:nvPr/>
        </p:nvPicPr>
        <p:blipFill>
          <a:blip r:embed="rId4"/>
          <a:stretch>
            <a:fillRect/>
          </a:stretch>
        </p:blipFill>
        <p:spPr>
          <a:xfrm>
            <a:off x="975360" y="1521460"/>
            <a:ext cx="9937115" cy="42545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圆角矩形 2"/>
          <p:cNvSpPr/>
          <p:nvPr/>
        </p:nvSpPr>
        <p:spPr>
          <a:xfrm>
            <a:off x="1198245" y="2686050"/>
            <a:ext cx="9714230" cy="473710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450215" y="280035"/>
            <a:ext cx="1028700" cy="363855"/>
          </a:xfrm>
          <a:prstGeom prst="rect">
            <a:avLst/>
          </a:prstGeom>
          <a:solidFill>
            <a:srgbClr val="EDD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5660" y="220980"/>
            <a:ext cx="320357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Controller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设计</a:t>
            </a: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135217" y="839304"/>
            <a:ext cx="1921565" cy="64052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kumimoji="1" lang="zh-CN" altLang="en-US" dirty="0"/>
              <a:t>商品管理子系统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056783" y="2551216"/>
            <a:ext cx="3522870" cy="176695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kumimoji="1" lang="zh-CN" altLang="en-US" dirty="0"/>
              <a:t>所涉及的设计模式：</a:t>
            </a:r>
          </a:p>
          <a:p>
            <a:pPr algn="l"/>
            <a:r>
              <a:rPr b="1" u="none"/>
              <a:t>Visitor Pattern</a:t>
            </a:r>
          </a:p>
          <a:p>
            <a:pPr algn="l"/>
            <a:r>
              <a:rPr kumimoji="1" lang="en-US" altLang="zh-CN" b="1" dirty="0">
                <a:sym typeface="+mn-ea"/>
              </a:rPr>
              <a:t>Singleton</a:t>
            </a:r>
            <a:r>
              <a:rPr kumimoji="1" lang="zh-CN" altLang="en-US" b="1" dirty="0">
                <a:sym typeface="+mn-ea"/>
              </a:rPr>
              <a:t> </a:t>
            </a:r>
            <a:r>
              <a:rPr kumimoji="1" lang="en-US" altLang="zh-CN" b="1" dirty="0">
                <a:sym typeface="+mn-ea"/>
              </a:rPr>
              <a:t>Pattern</a:t>
            </a:r>
          </a:p>
          <a:p>
            <a:pPr algn="l"/>
            <a:r>
              <a:rPr lang="en-US" b="1">
                <a:sym typeface="+mn-ea"/>
              </a:rPr>
              <a:t>Flyweight Pattern</a:t>
            </a:r>
            <a:endParaRPr b="1" u="none"/>
          </a:p>
          <a:p>
            <a:pPr algn="l"/>
            <a:r>
              <a:rPr b="1" u="none"/>
              <a:t>Factory Pattern </a:t>
            </a:r>
          </a:p>
          <a:p>
            <a:pPr algn="l"/>
            <a:r>
              <a:rPr b="1" u="none"/>
              <a:t>AbstractFactory Pattern</a:t>
            </a:r>
            <a:endParaRPr b="1">
              <a:sym typeface="+mn-ea"/>
            </a:endParaRPr>
          </a:p>
          <a:p>
            <a:pPr algn="l"/>
            <a:endParaRPr kumimoji="1" lang="zh-CN" altLang="en-US" b="1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045" y="1887220"/>
            <a:ext cx="4860925" cy="372427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49115" y="2902585"/>
            <a:ext cx="28619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0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重复应用</a:t>
            </a:r>
          </a:p>
        </p:txBody>
      </p:sp>
      <p:sp>
        <p:nvSpPr>
          <p:cNvPr id="6" name="矩形 5"/>
          <p:cNvSpPr/>
          <p:nvPr/>
        </p:nvSpPr>
        <p:spPr>
          <a:xfrm>
            <a:off x="4349115" y="3550285"/>
            <a:ext cx="28619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0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重复应用</a:t>
            </a:r>
          </a:p>
        </p:txBody>
      </p:sp>
      <p:sp>
        <p:nvSpPr>
          <p:cNvPr id="7" name="矩形 6"/>
          <p:cNvSpPr/>
          <p:nvPr/>
        </p:nvSpPr>
        <p:spPr>
          <a:xfrm>
            <a:off x="4349115" y="4277360"/>
            <a:ext cx="28619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0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重复应用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0255624" y="4076660"/>
            <a:ext cx="1936376" cy="27813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0" y="0"/>
            <a:ext cx="4179925" cy="338704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54520" y="193565"/>
            <a:ext cx="119374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等线" panose="02010600030101010101" charset="-122"/>
                <a:sym typeface="+mn-lt"/>
              </a:rPr>
              <a:t>单例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模式：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Singleton</a:t>
            </a:r>
            <a:endParaRPr lang="en-US" altLang="zh-CN" sz="3200" dirty="0"/>
          </a:p>
          <a:p>
            <a:pPr algn="ctr">
              <a:lnSpc>
                <a:spcPct val="150000"/>
              </a:lnSpc>
            </a:pPr>
            <a:endParaRPr kumimoji="1" lang="zh-CN" altLang="en-US" sz="3200" dirty="0">
              <a:solidFill>
                <a:srgbClr val="353332"/>
              </a:solidFill>
              <a:cs typeface="+mn-ea"/>
              <a:sym typeface="+mn-lt"/>
            </a:endParaRPr>
          </a:p>
        </p:txBody>
      </p:sp>
      <p:pic>
        <p:nvPicPr>
          <p:cNvPr id="3" name="图片 2" descr="upload_post_object_v2_56512946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25700" y="2891790"/>
            <a:ext cx="6517005" cy="3683635"/>
          </a:xfrm>
          <a:prstGeom prst="rect">
            <a:avLst/>
          </a:prstGeom>
          <a:ln w="12700" cmpd="sng">
            <a:solidFill>
              <a:srgbClr val="AEB5C0">
                <a:alpha val="100000"/>
              </a:srgbClr>
            </a:solidFill>
            <a:prstDash val="solid"/>
            <a:miter lim="800000"/>
            <a:headEnd/>
            <a:tailEnd/>
          </a:ln>
        </p:spPr>
      </p:pic>
      <p:pic>
        <p:nvPicPr>
          <p:cNvPr id="5" name="图片 4" descr="upload_post_object_v2_77748036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7406" y="1010285"/>
            <a:ext cx="7381875" cy="18811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0255624" y="4076660"/>
            <a:ext cx="1936376" cy="27813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0" y="0"/>
            <a:ext cx="4179925" cy="338704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54520" y="193565"/>
            <a:ext cx="11487151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等线" panose="02010600030101010101" charset="-122"/>
                <a:sym typeface="+mn-lt"/>
              </a:rPr>
              <a:t>访问者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模式：</a:t>
            </a:r>
            <a:r>
              <a:rPr sz="3200" b="0" u="none"/>
              <a:t>CommodityDisplayController</a:t>
            </a:r>
            <a:endParaRPr lang="en-US" altLang="zh-CN" sz="3200" dirty="0"/>
          </a:p>
          <a:p>
            <a:pPr algn="ctr">
              <a:lnSpc>
                <a:spcPct val="150000"/>
              </a:lnSpc>
            </a:pPr>
            <a:endParaRPr kumimoji="1" lang="zh-CN" altLang="en-US" sz="3200" dirty="0">
              <a:solidFill>
                <a:srgbClr val="353332"/>
              </a:solidFill>
              <a:cs typeface="+mn-ea"/>
              <a:sym typeface="+mn-lt"/>
            </a:endParaRPr>
          </a:p>
        </p:txBody>
      </p:sp>
      <p:pic>
        <p:nvPicPr>
          <p:cNvPr id="2" name="图片 1" descr="upload_post_object_v2_87496357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344" y="845344"/>
            <a:ext cx="9751219" cy="5631656"/>
          </a:xfrm>
          <a:prstGeom prst="rect">
            <a:avLst/>
          </a:prstGeom>
          <a:ln w="12700" cmpd="sng">
            <a:solidFill>
              <a:srgbClr val="AEB5C0">
                <a:alpha val="100000"/>
              </a:srgbClr>
            </a:solidFill>
            <a:prstDash val="solid"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0255624" y="4076660"/>
            <a:ext cx="1936376" cy="27813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0" y="0"/>
            <a:ext cx="4179925" cy="338704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54520" y="193565"/>
            <a:ext cx="11487151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等线" panose="02010600030101010101" charset="-122"/>
                <a:sym typeface="+mn-lt"/>
              </a:rPr>
              <a:t>访问者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模式：</a:t>
            </a:r>
            <a:r>
              <a:rPr sz="3200" b="0" u="none"/>
              <a:t>CommodityDisplayController</a:t>
            </a:r>
            <a:endParaRPr lang="en-US" altLang="zh-CN" sz="3200" dirty="0"/>
          </a:p>
          <a:p>
            <a:pPr algn="ctr">
              <a:lnSpc>
                <a:spcPct val="150000"/>
              </a:lnSpc>
            </a:pPr>
            <a:endParaRPr kumimoji="1" lang="zh-CN" altLang="en-US" sz="3200" dirty="0">
              <a:solidFill>
                <a:srgbClr val="353332"/>
              </a:solidFill>
              <a:cs typeface="+mn-ea"/>
              <a:sym typeface="+mn-lt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96850" y="981075"/>
            <a:ext cx="7109460" cy="5097145"/>
            <a:chOff x="597" y="1645"/>
            <a:chExt cx="11640" cy="8400"/>
          </a:xfrm>
        </p:grpSpPr>
        <p:pic>
          <p:nvPicPr>
            <p:cNvPr id="3" name="图片 2" descr="upload_post_object_v2_27670428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7" y="1645"/>
              <a:ext cx="11640" cy="8400"/>
            </a:xfrm>
            <a:prstGeom prst="rect">
              <a:avLst/>
            </a:prstGeom>
            <a:ln w="12700" cmpd="sng">
              <a:solidFill>
                <a:srgbClr val="AEB5C0">
                  <a:alpha val="100000"/>
                </a:srgbClr>
              </a:solidFill>
              <a:prstDash val="solid"/>
              <a:miter lim="800000"/>
              <a:headEnd/>
              <a:tailEnd/>
            </a:ln>
          </p:spPr>
        </p:pic>
        <p:cxnSp>
          <p:nvCxnSpPr>
            <p:cNvPr id="2" name="直接连接符 1"/>
            <p:cNvCxnSpPr/>
            <p:nvPr/>
          </p:nvCxnSpPr>
          <p:spPr>
            <a:xfrm>
              <a:off x="710" y="7227"/>
              <a:ext cx="10757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" name="直接连接符 3"/>
            <p:cNvCxnSpPr/>
            <p:nvPr/>
          </p:nvCxnSpPr>
          <p:spPr>
            <a:xfrm>
              <a:off x="710" y="8359"/>
              <a:ext cx="10757" cy="0"/>
            </a:xfrm>
            <a:prstGeom prst="line">
              <a:avLst/>
            </a:prstGeom>
            <a:ln w="3810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9525" y="5225415"/>
            <a:ext cx="6034405" cy="148399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7" name="曲线连接符 6"/>
          <p:cNvCxnSpPr>
            <a:endCxn id="6" idx="1"/>
          </p:cNvCxnSpPr>
          <p:nvPr/>
        </p:nvCxnSpPr>
        <p:spPr>
          <a:xfrm>
            <a:off x="3848100" y="5081270"/>
            <a:ext cx="1241425" cy="886460"/>
          </a:xfrm>
          <a:prstGeom prst="curvedConnector3">
            <a:avLst>
              <a:gd name="adj1" fmla="val 5002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2035" y="1202690"/>
            <a:ext cx="7078980" cy="126492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曲线连接符 8"/>
          <p:cNvCxnSpPr>
            <a:endCxn id="8" idx="2"/>
          </p:cNvCxnSpPr>
          <p:nvPr/>
        </p:nvCxnSpPr>
        <p:spPr>
          <a:xfrm rot="16200000" flipV="1">
            <a:off x="6547485" y="4311650"/>
            <a:ext cx="3825240" cy="137795"/>
          </a:xfrm>
          <a:prstGeom prst="curvedConnector3">
            <a:avLst>
              <a:gd name="adj1" fmla="val 50008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450215" y="280035"/>
            <a:ext cx="1028700" cy="363855"/>
          </a:xfrm>
          <a:prstGeom prst="rect">
            <a:avLst/>
          </a:prstGeom>
          <a:solidFill>
            <a:srgbClr val="EDD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5660" y="220980"/>
            <a:ext cx="320357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Controller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设计</a:t>
            </a: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207416" y="825158"/>
            <a:ext cx="1795276" cy="36797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kumimoji="1" lang="zh-CN" altLang="en-US" dirty="0"/>
              <a:t>订单管理子系统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380135" y="2691255"/>
            <a:ext cx="2775585" cy="1476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/>
              <a:t>所涉及的设计模式：</a:t>
            </a:r>
          </a:p>
          <a:p>
            <a:pPr algn="l"/>
            <a:r>
              <a:rPr b="1"/>
              <a:t>Builder Pattern</a:t>
            </a:r>
          </a:p>
          <a:p>
            <a:pPr algn="l"/>
            <a:r>
              <a:rPr b="1"/>
              <a:t>Composite Entity Pattern</a:t>
            </a:r>
          </a:p>
          <a:p>
            <a:pPr algn="l"/>
            <a:r>
              <a:rPr b="1" u="none"/>
              <a:t>State pattern</a:t>
            </a:r>
            <a:endParaRPr lang="zh-CN" altLang="en-US" b="1" u="none"/>
          </a:p>
          <a:p>
            <a:pPr algn="l"/>
            <a:r>
              <a:rPr b="1" u="none"/>
              <a:t>Iterator Pattern</a:t>
            </a:r>
            <a:endParaRPr kumimoji="1" lang="zh-CN" altLang="en-US" b="1" dirty="0"/>
          </a:p>
        </p:txBody>
      </p:sp>
      <p:pic>
        <p:nvPicPr>
          <p:cNvPr id="4" name="图片 3" descr="upload_post_object_v2_77399097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160" y="1784985"/>
            <a:ext cx="5184140" cy="3289300"/>
          </a:xfrm>
          <a:prstGeom prst="rect">
            <a:avLst/>
          </a:prstGeom>
        </p:spPr>
      </p:pic>
      <p:sp>
        <p:nvSpPr>
          <p:cNvPr id="2" name="矩形 1"/>
          <p:cNvSpPr/>
          <p:nvPr/>
        </p:nvSpPr>
        <p:spPr>
          <a:xfrm>
            <a:off x="5207635" y="2092325"/>
            <a:ext cx="28619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0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前文已介绍</a:t>
            </a:r>
          </a:p>
        </p:txBody>
      </p:sp>
      <p:sp>
        <p:nvSpPr>
          <p:cNvPr id="6" name="矩形 5"/>
          <p:cNvSpPr/>
          <p:nvPr/>
        </p:nvSpPr>
        <p:spPr>
          <a:xfrm>
            <a:off x="5207635" y="2901950"/>
            <a:ext cx="2861945" cy="39878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20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前文已介绍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389144" y="1098687"/>
            <a:ext cx="9030032" cy="59941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-5392" y="-8589"/>
            <a:ext cx="3892538" cy="31213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0" y="4951203"/>
            <a:ext cx="2344024" cy="190679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11019988" y="3794372"/>
            <a:ext cx="1172012" cy="23136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11481505" y="0"/>
            <a:ext cx="710495" cy="1858217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950512" y="1153529"/>
            <a:ext cx="8934603" cy="4876280"/>
            <a:chOff x="671" y="1077"/>
            <a:chExt cx="17888" cy="8646"/>
          </a:xfrm>
        </p:grpSpPr>
        <p:sp>
          <p:nvSpPr>
            <p:cNvPr id="17" name="矩形 16"/>
            <p:cNvSpPr/>
            <p:nvPr/>
          </p:nvSpPr>
          <p:spPr>
            <a:xfrm>
              <a:off x="671" y="1077"/>
              <a:ext cx="17888" cy="86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1213" y="1476"/>
              <a:ext cx="16515" cy="7621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057" name="文本框 13"/>
          <p:cNvSpPr txBox="1"/>
          <p:nvPr userDrawn="1"/>
        </p:nvSpPr>
        <p:spPr>
          <a:xfrm>
            <a:off x="82085" y="51569"/>
            <a:ext cx="3163316" cy="6451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dist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项目简介</a:t>
            </a:r>
            <a:endParaRPr lang="zh-CN" sz="3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9249202" y="2149758"/>
            <a:ext cx="1824672" cy="37332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     本组项目选题为天猫购物，旨在合理运用丰富的设计模式，提供完整的天猫购物平台服务，使项目符合单一职责原则、开放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--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</a:rPr>
              <a:t>封闭原则、迪米特法则等设计原则。项目所提供服务均针对接口而非具体实现完成，使其便于维护和扩展。本组完成了数据访问层的编程实现，不依赖第三方数据库服务，使项目具有完备的逻辑和功能架构。</a:t>
            </a:r>
          </a:p>
          <a:p>
            <a:endParaRPr kumimoji="1" lang="zh-CN" altLang="en-US" sz="320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2160938" y="1148513"/>
            <a:ext cx="6910685" cy="53796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0255624" y="4076660"/>
            <a:ext cx="1936376" cy="27813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0" y="0"/>
            <a:ext cx="4179925" cy="338704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54520" y="193565"/>
            <a:ext cx="11487151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等线" panose="02010600030101010101" charset="-122"/>
                <a:sym typeface="+mn-lt"/>
              </a:rPr>
              <a:t>状态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模式：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State</a:t>
            </a:r>
            <a:endParaRPr lang="en-US" altLang="zh-CN" sz="3200" dirty="0"/>
          </a:p>
          <a:p>
            <a:pPr algn="ctr">
              <a:lnSpc>
                <a:spcPct val="150000"/>
              </a:lnSpc>
            </a:pPr>
            <a:endParaRPr kumimoji="1" lang="zh-CN" altLang="en-US" sz="3200" dirty="0">
              <a:solidFill>
                <a:srgbClr val="353332"/>
              </a:solidFill>
              <a:cs typeface="+mn-ea"/>
              <a:sym typeface="+mn-lt"/>
            </a:endParaRPr>
          </a:p>
        </p:txBody>
      </p:sp>
      <p:pic>
        <p:nvPicPr>
          <p:cNvPr id="2" name="图片 1" descr="upload_post_object_v2_8046191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2070" y="1116965"/>
            <a:ext cx="8662035" cy="50685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0255624" y="4076660"/>
            <a:ext cx="1936376" cy="27813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0" y="0"/>
            <a:ext cx="4179925" cy="338704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54520" y="193565"/>
            <a:ext cx="11487151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等线" panose="02010600030101010101" charset="-122"/>
                <a:sym typeface="+mn-lt"/>
              </a:rPr>
              <a:t>状态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模式：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State</a:t>
            </a:r>
            <a:endParaRPr lang="en-US" altLang="zh-CN" sz="3200" dirty="0"/>
          </a:p>
          <a:p>
            <a:pPr algn="ctr">
              <a:lnSpc>
                <a:spcPct val="150000"/>
              </a:lnSpc>
            </a:pPr>
            <a:endParaRPr kumimoji="1" lang="zh-CN" altLang="en-US" sz="3200" dirty="0">
              <a:solidFill>
                <a:srgbClr val="353332"/>
              </a:solidFill>
              <a:cs typeface="+mn-ea"/>
              <a:sym typeface="+mn-lt"/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2489835" y="1515745"/>
            <a:ext cx="7015480" cy="4500880"/>
            <a:chOff x="743" y="2573"/>
            <a:chExt cx="11048" cy="7088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43" y="2573"/>
              <a:ext cx="11049" cy="7088"/>
            </a:xfrm>
            <a:prstGeom prst="rect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</p:pic>
        <p:sp>
          <p:nvSpPr>
            <p:cNvPr id="4" name="椭圆 3"/>
            <p:cNvSpPr/>
            <p:nvPr/>
          </p:nvSpPr>
          <p:spPr>
            <a:xfrm>
              <a:off x="1284" y="3341"/>
              <a:ext cx="1807" cy="35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椭圆 4"/>
            <p:cNvSpPr/>
            <p:nvPr/>
          </p:nvSpPr>
          <p:spPr>
            <a:xfrm>
              <a:off x="1484" y="8431"/>
              <a:ext cx="5521" cy="35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0255624" y="4076660"/>
            <a:ext cx="1936376" cy="27813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0" y="0"/>
            <a:ext cx="4179925" cy="338704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54520" y="193565"/>
            <a:ext cx="119374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等线" panose="02010600030101010101" charset="-122"/>
                <a:sym typeface="+mn-lt"/>
              </a:rPr>
              <a:t>迭代器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模式：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Iterator</a:t>
            </a:r>
            <a:endParaRPr lang="en-US" altLang="zh-CN" sz="3200" dirty="0"/>
          </a:p>
          <a:p>
            <a:pPr algn="ctr">
              <a:lnSpc>
                <a:spcPct val="150000"/>
              </a:lnSpc>
            </a:pPr>
            <a:endParaRPr kumimoji="1" lang="zh-CN" altLang="en-US" sz="3200" dirty="0">
              <a:solidFill>
                <a:srgbClr val="353332"/>
              </a:solidFill>
              <a:cs typeface="+mn-ea"/>
              <a:sym typeface="+mn-lt"/>
            </a:endParaRPr>
          </a:p>
        </p:txBody>
      </p:sp>
      <p:pic>
        <p:nvPicPr>
          <p:cNvPr id="2" name="图片 1" descr="UML 图(5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9690" y="2045970"/>
            <a:ext cx="8686165" cy="33966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0255624" y="4076660"/>
            <a:ext cx="1936376" cy="27813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0" y="0"/>
            <a:ext cx="4179925" cy="338704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54520" y="193565"/>
            <a:ext cx="11937480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等线" panose="02010600030101010101" charset="-122"/>
                <a:sym typeface="+mn-lt"/>
              </a:rPr>
              <a:t>迭代器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模式：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Iterator</a:t>
            </a:r>
            <a:endParaRPr lang="en-US" altLang="zh-CN" sz="3200" dirty="0"/>
          </a:p>
          <a:p>
            <a:pPr algn="ctr">
              <a:lnSpc>
                <a:spcPct val="150000"/>
              </a:lnSpc>
            </a:pPr>
            <a:endParaRPr kumimoji="1" lang="zh-CN" altLang="en-US" sz="3200" dirty="0">
              <a:solidFill>
                <a:srgbClr val="353332"/>
              </a:solidFill>
              <a:cs typeface="+mn-ea"/>
              <a:sym typeface="+mn-lt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534670" y="1207770"/>
            <a:ext cx="7781290" cy="2740660"/>
            <a:chOff x="842" y="1902"/>
            <a:chExt cx="12254" cy="4316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42" y="1902"/>
              <a:ext cx="12255" cy="4316"/>
            </a:xfrm>
            <a:prstGeom prst="rect">
              <a:avLst/>
            </a:prstGeom>
            <a:ln>
              <a:solidFill>
                <a:schemeClr val="tx2">
                  <a:lumMod val="75000"/>
                </a:schemeClr>
              </a:solidFill>
            </a:ln>
          </p:spPr>
        </p:pic>
        <p:cxnSp>
          <p:nvCxnSpPr>
            <p:cNvPr id="6" name="直接连接符 5"/>
            <p:cNvCxnSpPr/>
            <p:nvPr/>
          </p:nvCxnSpPr>
          <p:spPr>
            <a:xfrm>
              <a:off x="1514" y="5493"/>
              <a:ext cx="9151" cy="14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0395" y="4003040"/>
            <a:ext cx="5937885" cy="2352040"/>
          </a:xfrm>
          <a:prstGeom prst="rect">
            <a:avLst/>
          </a:prstGeom>
          <a:ln>
            <a:solidFill>
              <a:schemeClr val="tx2">
                <a:lumMod val="75000"/>
              </a:schemeClr>
            </a:solidFill>
          </a:ln>
        </p:spPr>
      </p:pic>
      <p:cxnSp>
        <p:nvCxnSpPr>
          <p:cNvPr id="5" name="曲线连接符 4"/>
          <p:cNvCxnSpPr>
            <a:endCxn id="7" idx="1"/>
          </p:cNvCxnSpPr>
          <p:nvPr/>
        </p:nvCxnSpPr>
        <p:spPr>
          <a:xfrm>
            <a:off x="3738880" y="3623945"/>
            <a:ext cx="1961515" cy="1555115"/>
          </a:xfrm>
          <a:prstGeom prst="curvedConnector3">
            <a:avLst>
              <a:gd name="adj1" fmla="val 5001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450215" y="280035"/>
            <a:ext cx="1028700" cy="363855"/>
          </a:xfrm>
          <a:prstGeom prst="rect">
            <a:avLst/>
          </a:prstGeom>
          <a:solidFill>
            <a:srgbClr val="EDD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5660" y="220980"/>
            <a:ext cx="320357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Controller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设计</a:t>
            </a: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74997" y="886414"/>
            <a:ext cx="2041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客服管理子系统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031828" y="1757531"/>
            <a:ext cx="3082290" cy="28613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/>
              <a:t>所涉及的设计模式：</a:t>
            </a:r>
          </a:p>
          <a:p>
            <a:pPr algn="l"/>
            <a:endParaRPr kumimoji="1" lang="zh-CN" altLang="en-US" dirty="0"/>
          </a:p>
          <a:p>
            <a:pPr algn="l"/>
            <a:r>
              <a:rPr b="1" u="none"/>
              <a:t>CustomerService:</a:t>
            </a:r>
          </a:p>
          <a:p>
            <a:pPr algn="l"/>
            <a:r>
              <a:rPr b="0" i="1" u="none"/>
              <a:t>Decorator Pattern</a:t>
            </a:r>
          </a:p>
          <a:p>
            <a:pPr algn="l"/>
            <a:r>
              <a:rPr b="0" i="1" u="sng"/>
              <a:t>State Pattern</a:t>
            </a:r>
          </a:p>
          <a:p>
            <a:pPr algn="l"/>
            <a:r>
              <a:rPr lang="en-US" altLang="zh-CN" i="1" u="sng"/>
              <a:t>Template Method Pattern</a:t>
            </a:r>
            <a:endParaRPr b="0" i="1" u="sng"/>
          </a:p>
          <a:p>
            <a:pPr algn="l"/>
            <a:endParaRPr b="0" i="1" u="none"/>
          </a:p>
          <a:p>
            <a:pPr algn="l"/>
            <a:r>
              <a:rPr b="1" u="none"/>
              <a:t>Complain:</a:t>
            </a:r>
          </a:p>
          <a:p>
            <a:pPr algn="l"/>
            <a:r>
              <a:rPr i="1" u="none"/>
              <a:t>Chain of Responsibility Pattern</a:t>
            </a:r>
          </a:p>
          <a:p>
            <a:pPr algn="l"/>
            <a:r>
              <a:rPr i="1" u="none"/>
              <a:t>Mediator Pattern</a:t>
            </a:r>
            <a:endParaRPr kumimoji="1" lang="zh-CN" altLang="en-US" i="1" dirty="0"/>
          </a:p>
        </p:txBody>
      </p:sp>
      <p:pic>
        <p:nvPicPr>
          <p:cNvPr id="2" name="图片 1" descr="upload_post_object_v2_3465158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9718" y="1366105"/>
            <a:ext cx="6578963" cy="43488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0255624" y="4076660"/>
            <a:ext cx="1936376" cy="27813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0" y="0"/>
            <a:ext cx="4179925" cy="338704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0" y="0"/>
            <a:ext cx="5129971" cy="5847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装饰器模式：向客服发消息</a:t>
            </a:r>
            <a:endParaRPr lang="en-US" altLang="zh-CN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433998" y="4513524"/>
            <a:ext cx="11324003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  <a:p>
            <a:r>
              <a:rPr lang="zh-CN" altLang="en-US" dirty="0"/>
              <a:t>      </a:t>
            </a:r>
          </a:p>
          <a:p>
            <a:r>
              <a:rPr lang="zh-CN" altLang="en-US" dirty="0"/>
              <a:t>       </a:t>
            </a:r>
            <a:r>
              <a:rPr lang="en-US" altLang="zh-CN" dirty="0"/>
              <a:t>Message</a:t>
            </a:r>
            <a:r>
              <a:rPr lang="zh-CN" altLang="en-US" dirty="0"/>
              <a:t>作为父类，有</a:t>
            </a:r>
            <a:r>
              <a:rPr lang="en-US" altLang="zh-CN" dirty="0"/>
              <a:t>ClientMessage</a:t>
            </a:r>
            <a:r>
              <a:rPr lang="zh-CN" altLang="en-US" dirty="0"/>
              <a:t>，</a:t>
            </a:r>
            <a:r>
              <a:rPr lang="en-US" altLang="zh-CN" dirty="0"/>
              <a:t>ServerMessage</a:t>
            </a:r>
            <a:r>
              <a:rPr lang="zh-CN" altLang="en-US" dirty="0"/>
              <a:t>和</a:t>
            </a:r>
            <a:r>
              <a:rPr lang="en-US" altLang="zh-CN" dirty="0"/>
              <a:t>MessageChannel</a:t>
            </a:r>
            <a:r>
              <a:rPr lang="zh-CN" altLang="en-US" dirty="0"/>
              <a:t>第三个子类继承之。前两个类分别对应客户和客服。</a:t>
            </a:r>
            <a:r>
              <a:rPr lang="en-US" altLang="zh-CN" dirty="0"/>
              <a:t>MessageChannel</a:t>
            </a:r>
            <a:r>
              <a:rPr lang="zh-CN" altLang="en-US" dirty="0"/>
              <a:t>对二者发送的原始消息进行“装饰”（包括附加发送人，发送时间等），生成可发送的消息，最后发送给对方。 </a:t>
            </a:r>
          </a:p>
          <a:p>
            <a:endParaRPr kumimoji="1" lang="zh-CN" altLang="en-US" dirty="0"/>
          </a:p>
        </p:txBody>
      </p:sp>
      <p:pic>
        <p:nvPicPr>
          <p:cNvPr id="7" name="图片 6" descr="upload_post_object_v2_236494212"/>
          <p:cNvPicPr>
            <a:picLocks noChangeAspect="1"/>
          </p:cNvPicPr>
          <p:nvPr/>
        </p:nvPicPr>
        <p:blipFill>
          <a:blip r:embed="rId4"/>
          <a:srcRect t="32302"/>
          <a:stretch>
            <a:fillRect/>
          </a:stretch>
        </p:blipFill>
        <p:spPr>
          <a:xfrm>
            <a:off x="1913771" y="1114200"/>
            <a:ext cx="8596313" cy="31670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0255624" y="4076660"/>
            <a:ext cx="1936376" cy="27813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0" y="0"/>
            <a:ext cx="4179925" cy="338704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0" y="0"/>
            <a:ext cx="4278542" cy="5872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等线" panose="02010600030101010101" charset="-122"/>
                <a:sym typeface="+mn-lt"/>
              </a:rPr>
              <a:t>责任链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模式：买家投诉</a:t>
            </a:r>
            <a:endParaRPr lang="en-US" altLang="zh-CN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7934177" y="1209397"/>
            <a:ext cx="3840833" cy="479771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dirty="0"/>
          </a:p>
          <a:p>
            <a:r>
              <a:rPr lang="zh-CN" altLang="en-US" dirty="0"/>
              <a:t>      </a:t>
            </a:r>
          </a:p>
          <a:p>
            <a:r>
              <a:rPr b="0" u="none"/>
              <a:t>       </a:t>
            </a:r>
            <a:r>
              <a:rPr sz="2800" b="0" u="none"/>
              <a:t> </a:t>
            </a:r>
            <a:r>
              <a:rPr lang="zh-CN" altLang="en-US" sz="2300" b="0" u="none"/>
              <a:t>在买家投诉场景中，投诉内容和投诉对象可以根据内在的联系设定优先级，确定责任链。</a:t>
            </a:r>
          </a:p>
          <a:p>
            <a:endParaRPr sz="2300" b="0" u="none"/>
          </a:p>
          <a:p>
            <a:r>
              <a:rPr lang="zh-CN" altLang="en-US" sz="2300" b="0" u="none"/>
              <a:t>投诉商品：卖家</a:t>
            </a:r>
          </a:p>
          <a:p>
            <a:r>
              <a:rPr lang="zh-CN" altLang="en-US" sz="2300" dirty="0"/>
              <a:t>投诉店铺：天猫平台</a:t>
            </a:r>
          </a:p>
          <a:p>
            <a:r>
              <a:rPr lang="zh-CN" altLang="en-US" sz="2300" dirty="0"/>
              <a:t>卖家→天猫平台</a:t>
            </a:r>
          </a:p>
          <a:p>
            <a:endParaRPr kumimoji="1" lang="zh-CN" altLang="en-US" dirty="0"/>
          </a:p>
        </p:txBody>
      </p:sp>
      <p:pic>
        <p:nvPicPr>
          <p:cNvPr id="3" name="图片 2" descr="upload_post_object_v2_4139974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13" y="1440656"/>
            <a:ext cx="6834188" cy="4405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0255624" y="4076660"/>
            <a:ext cx="1936376" cy="27813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0" y="0"/>
            <a:ext cx="4179925" cy="338704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0" y="0"/>
            <a:ext cx="4247082" cy="5872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等线" panose="02010600030101010101" charset="-122"/>
                <a:sym typeface="+mn-lt"/>
              </a:rPr>
              <a:t>中介者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模式：买家投诉</a:t>
            </a:r>
            <a:endParaRPr lang="en-US" altLang="zh-CN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7827857" y="1834031"/>
            <a:ext cx="4053474" cy="360161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dirty="0"/>
          </a:p>
          <a:p>
            <a:r>
              <a:rPr lang="zh-CN" altLang="en-US" dirty="0"/>
              <a:t>      </a:t>
            </a:r>
          </a:p>
          <a:p>
            <a:r>
              <a:rPr b="0" u="none"/>
              <a:t>     </a:t>
            </a:r>
            <a:r>
              <a:rPr sz="2300" b="0" u="none"/>
              <a:t>   </a:t>
            </a:r>
            <a:r>
              <a:rPr lang="zh-CN" altLang="en-US" sz="2300" b="0" u="none"/>
              <a:t>在买家投诉场景中，中介者模式为联系双方构建了一个聊天室，双方可以在聊天室中发送信息，完成投诉的后续场景。</a:t>
            </a:r>
            <a:endParaRPr lang="zh-CN" altLang="en-US" sz="2300" dirty="0"/>
          </a:p>
          <a:p>
            <a:endParaRPr kumimoji="1" lang="zh-CN" altLang="en-US" dirty="0"/>
          </a:p>
        </p:txBody>
      </p:sp>
      <p:pic>
        <p:nvPicPr>
          <p:cNvPr id="3" name="图片 2" descr="upload_post_object_v2_4139974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313" y="1440656"/>
            <a:ext cx="6834188" cy="4405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450215" y="280035"/>
            <a:ext cx="1028700" cy="363855"/>
          </a:xfrm>
          <a:prstGeom prst="rect">
            <a:avLst/>
          </a:prstGeom>
          <a:solidFill>
            <a:srgbClr val="EDD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5660" y="220980"/>
            <a:ext cx="320357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Controller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设计</a:t>
            </a: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59658" y="841811"/>
            <a:ext cx="2041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店铺管理子系统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262558" y="1275848"/>
            <a:ext cx="2711176" cy="45850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kumimoji="1" lang="zh-CN" altLang="en-US" dirty="0"/>
              <a:t>所涉及的设计模式：</a:t>
            </a:r>
          </a:p>
          <a:p>
            <a:r>
              <a:rPr b="1" u="none"/>
              <a:t>AddCommodity: </a:t>
            </a:r>
            <a:endParaRPr b="0" i="1" u="sng"/>
          </a:p>
          <a:p>
            <a:r>
              <a:rPr lang="en-US" altLang="zh-CN" i="1"/>
              <a:t>Obverver Pattern</a:t>
            </a:r>
          </a:p>
          <a:p>
            <a:r>
              <a:rPr lang="en-US" altLang="zh-CN" b="0" i="1"/>
              <a:t>Strategy Pattern</a:t>
            </a:r>
          </a:p>
          <a:p>
            <a:r>
              <a:rPr i="1">
                <a:sym typeface="+mn-ea"/>
              </a:rPr>
              <a:t>Flyweight Pattern</a:t>
            </a:r>
            <a:endParaRPr lang="en-US" altLang="zh-CN" b="0" i="1"/>
          </a:p>
          <a:p>
            <a:r>
              <a:rPr i="1" u="sng">
                <a:sym typeface="+mn-ea"/>
              </a:rPr>
              <a:t>Factory Pattern</a:t>
            </a:r>
          </a:p>
          <a:p>
            <a:r>
              <a:rPr lang="en-US" altLang="zh-CN" i="1" u="sng"/>
              <a:t>Mediator Pattern</a:t>
            </a:r>
            <a:endParaRPr b="0" i="1" u="sng"/>
          </a:p>
          <a:p>
            <a:endParaRPr b="0" u="none"/>
          </a:p>
          <a:p>
            <a:r>
              <a:rPr b="1" u="none"/>
              <a:t>OpenShop</a:t>
            </a:r>
            <a:r>
              <a:rPr b="0" u="none"/>
              <a:t>：</a:t>
            </a:r>
          </a:p>
          <a:p>
            <a:r>
              <a:rPr b="0" i="1"/>
              <a:t>Composite Pattern</a:t>
            </a:r>
          </a:p>
          <a:p>
            <a:endParaRPr b="0" u="none"/>
          </a:p>
          <a:p>
            <a:r>
              <a:rPr b="1" u="none"/>
              <a:t>ViewShop：</a:t>
            </a:r>
          </a:p>
          <a:p>
            <a:r>
              <a:rPr b="0" i="1" u="sng"/>
              <a:t>Proxy Patter</a:t>
            </a:r>
            <a:r>
              <a:rPr lang="en-US" altLang="zh-CN" b="0" i="1" u="sng"/>
              <a:t>n</a:t>
            </a:r>
          </a:p>
          <a:p>
            <a:endParaRPr kumimoji="1" lang="zh-CN" altLang="en-US" i="1" u="sng" dirty="0"/>
          </a:p>
          <a:p>
            <a:r>
              <a:rPr kumimoji="1" lang="en-US" altLang="zh-CN" b="1" dirty="0"/>
              <a:t>Restock:</a:t>
            </a:r>
          </a:p>
          <a:p>
            <a:r>
              <a:rPr kumimoji="1" lang="en-US" altLang="zh-CN" i="1" dirty="0"/>
              <a:t>Bridge Pattern</a:t>
            </a:r>
            <a:endParaRPr kumimoji="1" lang="zh-CN" altLang="en-US" i="1" dirty="0"/>
          </a:p>
        </p:txBody>
      </p:sp>
      <p:pic>
        <p:nvPicPr>
          <p:cNvPr id="4" name="图片 3" descr="upload_post_object_v2_08000377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9122" y="1717221"/>
            <a:ext cx="5787257" cy="37020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0255624" y="4076660"/>
            <a:ext cx="1936376" cy="27813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0" y="0"/>
            <a:ext cx="4179925" cy="338704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0" y="0"/>
            <a:ext cx="4226245" cy="5847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等线" panose="02010600030101010101" charset="-122"/>
              </a:rPr>
              <a:t>商品上架</a:t>
            </a:r>
            <a:endParaRPr lang="en-US" altLang="zh-CN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2086542" y="5103391"/>
            <a:ext cx="8080368" cy="114294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300" b="0" u="none"/>
              <a:t>设计模式：享元模式、</a:t>
            </a:r>
            <a:r>
              <a:rPr lang="zh-CN" altLang="en-US" sz="2300" b="0" u="sng"/>
              <a:t>工厂模式</a:t>
            </a:r>
            <a:r>
              <a:rPr lang="zh-CN" altLang="en-US" sz="2300" b="0" u="none"/>
              <a:t>、观察者模式、策略模式、</a:t>
            </a:r>
            <a:r>
              <a:rPr lang="zh-CN" altLang="en-US" sz="2300" b="0" u="sng"/>
              <a:t>中介者模式</a:t>
            </a:r>
            <a:endParaRPr kumimoji="1" lang="zh-CN" altLang="en-US" sz="2300" u="sng" dirty="0"/>
          </a:p>
        </p:txBody>
      </p:sp>
      <p:pic>
        <p:nvPicPr>
          <p:cNvPr id="2" name="图片 1" descr="upload_post_object_v2_79206669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542" y="797405"/>
            <a:ext cx="8027208" cy="41199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1389144" y="1098687"/>
            <a:ext cx="9030032" cy="59941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-5392" y="-8589"/>
            <a:ext cx="3892538" cy="31213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0" y="4951203"/>
            <a:ext cx="2344024" cy="190679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11019988" y="3794372"/>
            <a:ext cx="1172012" cy="23136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11481505" y="0"/>
            <a:ext cx="710495" cy="1858217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399032" y="1098687"/>
            <a:ext cx="9495155" cy="4930140"/>
            <a:chOff x="671" y="1077"/>
            <a:chExt cx="17888" cy="8646"/>
          </a:xfrm>
        </p:grpSpPr>
        <p:sp>
          <p:nvSpPr>
            <p:cNvPr id="17" name="矩形 16"/>
            <p:cNvSpPr/>
            <p:nvPr/>
          </p:nvSpPr>
          <p:spPr>
            <a:xfrm>
              <a:off x="671" y="1077"/>
              <a:ext cx="17888" cy="86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1213" y="1476"/>
              <a:ext cx="16515" cy="7621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057" name="文本框 13"/>
          <p:cNvSpPr txBox="1"/>
          <p:nvPr userDrawn="1"/>
        </p:nvSpPr>
        <p:spPr>
          <a:xfrm>
            <a:off x="71438" y="47625"/>
            <a:ext cx="4536281" cy="726281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noAutofit/>
          </a:bodyPr>
          <a:lstStyle/>
          <a:p>
            <a:pPr algn="dist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cs typeface="等线" panose="02010600030101010101" charset="-122"/>
                <a:sym typeface="+mn-lt"/>
              </a:rPr>
              <a:t>设计模式与架构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cs typeface="等线" panose="02010600030101010101" charset="-122"/>
                <a:sym typeface="+mn-lt"/>
              </a:rPr>
              <a:t>23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cs typeface="等线" panose="02010600030101010101" charset="-122"/>
                <a:sym typeface="+mn-lt"/>
              </a:rPr>
              <a:t>+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cs typeface="等线" panose="02010600030101010101" charset="-122"/>
                <a:sym typeface="+mn-lt"/>
              </a:rPr>
              <a:t>7</a:t>
            </a: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cs typeface="等线" panose="02010600030101010101" charset="-122"/>
                <a:sym typeface="+mn-lt"/>
              </a:rPr>
              <a:t> </a:t>
            </a:r>
            <a:endParaRPr lang="zh-CN" sz="3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1" name="图片 10" descr="upload_post_object_v2_65903137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07719" y="404812"/>
            <a:ext cx="5033579" cy="644927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0255624" y="4076660"/>
            <a:ext cx="1936376" cy="27813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0" y="0"/>
            <a:ext cx="4179925" cy="338704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0" y="0"/>
            <a:ext cx="4226245" cy="5847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等线" panose="02010600030101010101" charset="-122"/>
              </a:rPr>
              <a:t>享元模式：商品上架</a:t>
            </a:r>
            <a:endParaRPr lang="en-US" altLang="zh-CN" sz="3200" dirty="0"/>
          </a:p>
        </p:txBody>
      </p:sp>
      <p:pic>
        <p:nvPicPr>
          <p:cNvPr id="3" name="图片 2" descr="upload_post_object_v2_635148049"/>
          <p:cNvPicPr>
            <a:picLocks noChangeAspect="1"/>
          </p:cNvPicPr>
          <p:nvPr/>
        </p:nvPicPr>
        <p:blipFill>
          <a:blip r:embed="rId4"/>
          <a:srcRect l="47636" b="26370"/>
          <a:stretch>
            <a:fillRect/>
          </a:stretch>
        </p:blipFill>
        <p:spPr>
          <a:xfrm>
            <a:off x="398702" y="1408748"/>
            <a:ext cx="5621704" cy="4040184"/>
          </a:xfrm>
          <a:prstGeom prst="rect">
            <a:avLst/>
          </a:prstGeom>
        </p:spPr>
      </p:pic>
      <p:pic>
        <p:nvPicPr>
          <p:cNvPr id="4" name="图片 3" descr="upload_post_object_v2_463101180"/>
          <p:cNvPicPr>
            <a:picLocks noChangeAspect="1"/>
          </p:cNvPicPr>
          <p:nvPr/>
        </p:nvPicPr>
        <p:blipFill>
          <a:blip r:embed="rId5"/>
          <a:srcRect t="957" r="40550"/>
          <a:stretch>
            <a:fillRect/>
          </a:stretch>
        </p:blipFill>
        <p:spPr>
          <a:xfrm>
            <a:off x="6299498" y="2365634"/>
            <a:ext cx="5634994" cy="21397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0255624" y="4076660"/>
            <a:ext cx="1936376" cy="27813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0" y="0"/>
            <a:ext cx="4179925" cy="338704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0" y="0"/>
            <a:ext cx="4518627" cy="5847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等线" panose="02010600030101010101" charset="-122"/>
              </a:rPr>
              <a:t>观察者模式：商品上架</a:t>
            </a:r>
            <a:endParaRPr lang="en-US" altLang="zh-CN" sz="3200" dirty="0"/>
          </a:p>
        </p:txBody>
      </p:sp>
      <p:pic>
        <p:nvPicPr>
          <p:cNvPr id="3" name="图片 2" descr="upload_post_object_v2_635148049"/>
          <p:cNvPicPr>
            <a:picLocks noChangeAspect="1"/>
          </p:cNvPicPr>
          <p:nvPr/>
        </p:nvPicPr>
        <p:blipFill>
          <a:blip r:embed="rId4"/>
          <a:srcRect l="47636" b="26370"/>
          <a:stretch>
            <a:fillRect/>
          </a:stretch>
        </p:blipFill>
        <p:spPr>
          <a:xfrm>
            <a:off x="398702" y="1408748"/>
            <a:ext cx="5621704" cy="404018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030452" y="2206153"/>
            <a:ext cx="3707932" cy="24320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b="0" u="none"/>
              <a:t>      </a:t>
            </a:r>
            <a:r>
              <a:rPr sz="2800" b="0" u="none"/>
              <a:t>    </a:t>
            </a:r>
            <a:r>
              <a:rPr lang="zh-CN" altLang="en-US" sz="2300" b="0" u="none"/>
              <a:t>当有商品上架、有新的优惠券政策颁布或者是类似的场景发生时，观察者模式可以让买家了解到实时的商店变化消息。</a:t>
            </a:r>
            <a:endParaRPr kumimoji="1" lang="zh-CN" altLang="en-US" sz="23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0255624" y="4076660"/>
            <a:ext cx="1936376" cy="27813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0" y="0"/>
            <a:ext cx="4179925" cy="338704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0" y="0"/>
            <a:ext cx="4159795" cy="5847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等线" panose="02010600030101010101" charset="-122"/>
                <a:sym typeface="+mn-lt"/>
              </a:rPr>
              <a:t>策略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模式：商品上架</a:t>
            </a:r>
            <a:endParaRPr lang="en-US" altLang="zh-CN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2471955" y="4890749"/>
            <a:ext cx="7243093" cy="11562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b="0" u="none"/>
              <a:t>        </a:t>
            </a:r>
            <a:r>
              <a:rPr lang="zh-CN" altLang="en-US" sz="2300" b="0" u="none"/>
              <a:t>在商品上架场景中，</a:t>
            </a:r>
            <a:r>
              <a:rPr sz="2300" b="0" u="none"/>
              <a:t>策略模式</a:t>
            </a:r>
            <a:r>
              <a:rPr lang="zh-CN" altLang="en-US" sz="2300" b="0" u="none"/>
              <a:t>使得不同的店铺变化信息所带来的面向买家的通知不同</a:t>
            </a:r>
            <a:r>
              <a:rPr sz="2300" b="0" u="none"/>
              <a:t>。</a:t>
            </a:r>
            <a:endParaRPr kumimoji="1" lang="zh-CN" altLang="en-US" sz="2300" dirty="0"/>
          </a:p>
        </p:txBody>
      </p:sp>
      <p:pic>
        <p:nvPicPr>
          <p:cNvPr id="3" name="图片 2" descr="upload_post_object_v2_155513231"/>
          <p:cNvPicPr>
            <a:picLocks noChangeAspect="1"/>
          </p:cNvPicPr>
          <p:nvPr/>
        </p:nvPicPr>
        <p:blipFill>
          <a:blip r:embed="rId4"/>
          <a:srcRect b="29303"/>
          <a:stretch>
            <a:fillRect/>
          </a:stretch>
        </p:blipFill>
        <p:spPr>
          <a:xfrm>
            <a:off x="1721037" y="968987"/>
            <a:ext cx="8981210" cy="33025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0255624" y="4076660"/>
            <a:ext cx="1936376" cy="27813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0" y="0"/>
            <a:ext cx="4179925" cy="338704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0" y="0"/>
            <a:ext cx="4080054" cy="58476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等线" panose="02010600030101010101" charset="-122"/>
                <a:sym typeface="+mn-lt"/>
              </a:rPr>
              <a:t>策略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模式：商品上架</a:t>
            </a:r>
            <a:endParaRPr lang="en-US" altLang="zh-CN" sz="3200" dirty="0"/>
          </a:p>
        </p:txBody>
      </p:sp>
      <p:pic>
        <p:nvPicPr>
          <p:cNvPr id="3" name="图片 2" descr="upload_post_object_v2_1555132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1037" y="968987"/>
            <a:ext cx="8981210" cy="46713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0255624" y="4076660"/>
            <a:ext cx="1936376" cy="27813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0" y="0"/>
            <a:ext cx="4179925" cy="338704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0" y="0"/>
            <a:ext cx="4717978" cy="55818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组合模式：</a:t>
            </a:r>
            <a:r>
              <a:rPr lang="zh-CN" altLang="en-US" sz="3200" dirty="0"/>
              <a:t>分店与加盟店</a:t>
            </a:r>
            <a:endParaRPr lang="en-US" altLang="zh-CN" sz="3200" dirty="0"/>
          </a:p>
          <a:p>
            <a:pPr algn="ctr">
              <a:lnSpc>
                <a:spcPct val="150000"/>
              </a:lnSpc>
            </a:pPr>
            <a:endParaRPr kumimoji="1" lang="zh-CN" altLang="en-US" sz="3200" dirty="0">
              <a:solidFill>
                <a:srgbClr val="353332"/>
              </a:solidFill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3415550" y="1032116"/>
            <a:ext cx="5364126" cy="315180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365634" y="4359146"/>
            <a:ext cx="7867727" cy="207325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sz="2300" dirty="0"/>
          </a:p>
          <a:p>
            <a:r>
              <a:rPr lang="zh-CN" altLang="en-US" dirty="0"/>
              <a:t>在开店这一场景中，利用组合模式可以将店铺的类型延伸至总店、分店和加盟店。</a:t>
            </a:r>
          </a:p>
          <a:p>
            <a:r>
              <a:rPr lang="zh-CN" altLang="en-US" dirty="0"/>
              <a:t>卖家可以通过代理模式想要查看分店和加盟店的相关信息</a:t>
            </a:r>
            <a:r>
              <a:rPr lang="zh-CN" altLang="en-US" sz="2300" dirty="0"/>
              <a:t>。</a:t>
            </a:r>
          </a:p>
          <a:p>
            <a:endParaRPr kumimoji="1"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0255624" y="4076660"/>
            <a:ext cx="1936376" cy="27813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0" y="0"/>
            <a:ext cx="4179925" cy="338704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0" y="73406"/>
            <a:ext cx="6029808" cy="6816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桥接模式：商品进货</a:t>
            </a:r>
            <a:endParaRPr kumimoji="1" lang="zh-CN" altLang="en-US" sz="3200" dirty="0">
              <a:solidFill>
                <a:srgbClr val="353332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01854" y="4882266"/>
            <a:ext cx="9988292" cy="99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   </a:t>
            </a:r>
            <a:r>
              <a:rPr lang="zh-CN" altLang="en-US" sz="2300" dirty="0"/>
              <a:t>  </a:t>
            </a:r>
            <a:r>
              <a:rPr lang="zh-CN" altLang="en-US" dirty="0"/>
              <a:t>店铺进货有两个独立变化的属性，生产地点和进货方式，运用桥接模式实现这两个属性，将这两个维度分离出来，使两者可以独立扩展，使系统更加符合单一职责原则。</a:t>
            </a:r>
          </a:p>
          <a:p>
            <a:endParaRPr kumimoji="1" lang="zh-CN" altLang="en-US" dirty="0"/>
          </a:p>
        </p:txBody>
      </p:sp>
      <p:pic>
        <p:nvPicPr>
          <p:cNvPr id="2" name="图片 1" descr="upload_post_object_v2_7068505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063" y="1107281"/>
            <a:ext cx="10417969" cy="33813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450215" y="280035"/>
            <a:ext cx="1028700" cy="363855"/>
          </a:xfrm>
          <a:prstGeom prst="rect">
            <a:avLst/>
          </a:prstGeom>
          <a:solidFill>
            <a:srgbClr val="EDD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35660" y="220980"/>
            <a:ext cx="3203575" cy="4996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>
              <a:lnSpc>
                <a:spcPct val="150000"/>
              </a:lnSpc>
            </a:pP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Controller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设计</a:t>
            </a:r>
            <a:endParaRPr kumimoji="1"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059658" y="841811"/>
            <a:ext cx="20412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卖家管理子系统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605337" y="2516474"/>
            <a:ext cx="2718949" cy="31817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kumimoji="1" lang="zh-CN" altLang="en-US" dirty="0"/>
              <a:t>所涉及的设计模式：</a:t>
            </a:r>
          </a:p>
          <a:p>
            <a:r>
              <a:rPr b="1" u="none"/>
              <a:t>AskForElite：</a:t>
            </a:r>
          </a:p>
          <a:p>
            <a:r>
              <a:rPr i="1">
                <a:sym typeface="+mn-ea"/>
              </a:rPr>
              <a:t>Servant Pattern</a:t>
            </a:r>
            <a:endParaRPr b="1" u="none"/>
          </a:p>
          <a:p>
            <a:r>
              <a:rPr b="0" i="1" u="none"/>
              <a:t>Prototype Pattern</a:t>
            </a:r>
          </a:p>
          <a:p>
            <a:endParaRPr kumimoji="1" lang="zh-CN" altLang="en-US" i="1" dirty="0"/>
          </a:p>
        </p:txBody>
      </p:sp>
      <p:pic>
        <p:nvPicPr>
          <p:cNvPr id="2" name="图片 1" descr="upload_post_object_v2_24391115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623" y="2516474"/>
            <a:ext cx="5582524" cy="1822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0255624" y="4076660"/>
            <a:ext cx="1936376" cy="27813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0" y="0"/>
            <a:ext cx="4179925" cy="338704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0" y="0"/>
            <a:ext cx="4278542" cy="5872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等线" panose="02010600030101010101" charset="-122"/>
                <a:sym typeface="+mn-lt"/>
              </a:rPr>
              <a:t>雇工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模式：申请证书</a:t>
            </a:r>
            <a:endParaRPr lang="en-US" altLang="zh-CN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1701130" y="4731268"/>
            <a:ext cx="10180201" cy="138216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dirty="0"/>
          </a:p>
          <a:p>
            <a:r>
              <a:rPr lang="zh-CN" altLang="en-US" dirty="0"/>
              <a:t>概念：</a:t>
            </a:r>
            <a:r>
              <a:rPr lang="zh-CN" b="0" u="none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雇工模式</a:t>
            </a:r>
            <a:r>
              <a:rPr lang="zh-CN" altLang="en-US" b="0" u="none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属于</a:t>
            </a:r>
            <a:r>
              <a:rPr lang="zh-CN" b="0" u="none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行为模式，他为一组类提供通用功能</a:t>
            </a:r>
            <a:r>
              <a:rPr lang="zh-CN" altLang="en-US" b="0" u="none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的模板，后续再完成实现</a:t>
            </a:r>
            <a:r>
              <a:rPr lang="zh-CN" b="0" u="none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。</a:t>
            </a:r>
          </a:p>
          <a:p>
            <a:r>
              <a:rPr lang="zh-CN" altLang="en-US" dirty="0">
                <a:solidFill>
                  <a:srgbClr val="000000"/>
                </a:solidFill>
                <a:latin typeface="等线" panose="02010600030101010101" charset="-122"/>
                <a:ea typeface="等线" panose="02010600030101010101" charset="-122"/>
                <a:cs typeface="等线" panose="02010600030101010101" charset="-122"/>
              </a:rPr>
              <a:t>在卖家申请证书的场景中，雇工模式处理并将卖家的申请交至天猫平台进行审核。</a:t>
            </a:r>
          </a:p>
          <a:p>
            <a:r>
              <a:rPr lang="zh-CN" altLang="en-US" sz="1200" dirty="0"/>
              <a:t>      </a:t>
            </a:r>
          </a:p>
          <a:p>
            <a:endParaRPr kumimoji="1" lang="zh-CN" altLang="en-US" dirty="0"/>
          </a:p>
        </p:txBody>
      </p:sp>
      <p:pic>
        <p:nvPicPr>
          <p:cNvPr id="3" name="图片 2" descr="upload_post_object_v2_87003360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3382" y="970176"/>
            <a:ext cx="8133529" cy="37610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0255624" y="4076660"/>
            <a:ext cx="1936376" cy="27813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0" y="0"/>
            <a:ext cx="4179925" cy="338704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0" y="0"/>
            <a:ext cx="4278542" cy="5872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等线" panose="02010600030101010101" charset="-122"/>
                <a:sym typeface="+mn-lt"/>
              </a:rPr>
              <a:t>原型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模式：申请证书</a:t>
            </a:r>
            <a:endParaRPr lang="en-US" altLang="zh-CN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1315718" y="4837589"/>
            <a:ext cx="9568857" cy="128913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dirty="0"/>
          </a:p>
          <a:p>
            <a:r>
              <a:rPr lang="zh-CN" altLang="en-US" dirty="0"/>
              <a:t>      在卖家申请证书的场景中，天猫平台给卖家颁发的证书可以通过原型的方式先暂存起来，需要的时候再通过克隆进行使用</a:t>
            </a:r>
            <a:r>
              <a:rPr lang="zh-CN" altLang="en-US" sz="2800" dirty="0"/>
              <a:t>。 </a:t>
            </a:r>
          </a:p>
          <a:p>
            <a:r>
              <a:rPr lang="zh-CN" altLang="en-US" sz="1200" dirty="0"/>
              <a:t>     </a:t>
            </a:r>
          </a:p>
          <a:p>
            <a:endParaRPr kumimoji="1" lang="zh-CN" altLang="en-US" dirty="0"/>
          </a:p>
        </p:txBody>
      </p:sp>
      <p:pic>
        <p:nvPicPr>
          <p:cNvPr id="3" name="图片 2" descr="upload_post_object_v2_87003360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3382" y="970176"/>
            <a:ext cx="8133529" cy="37610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389144" y="1098687"/>
            <a:ext cx="9030032" cy="59941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-5392" y="-8589"/>
            <a:ext cx="3892538" cy="31213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0" y="4951203"/>
            <a:ext cx="2344024" cy="190679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11019988" y="3794372"/>
            <a:ext cx="1172012" cy="23136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11481505" y="0"/>
            <a:ext cx="710495" cy="1858217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399032" y="1110593"/>
            <a:ext cx="9495155" cy="4930140"/>
            <a:chOff x="671" y="1077"/>
            <a:chExt cx="17888" cy="8646"/>
          </a:xfrm>
        </p:grpSpPr>
        <p:sp>
          <p:nvSpPr>
            <p:cNvPr id="17" name="矩形 16"/>
            <p:cNvSpPr/>
            <p:nvPr/>
          </p:nvSpPr>
          <p:spPr>
            <a:xfrm>
              <a:off x="671" y="1077"/>
              <a:ext cx="17888" cy="86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1213" y="1476"/>
              <a:ext cx="16515" cy="7621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057" name="文本框 13"/>
          <p:cNvSpPr txBox="1"/>
          <p:nvPr userDrawn="1"/>
        </p:nvSpPr>
        <p:spPr>
          <a:xfrm>
            <a:off x="3743736" y="-36"/>
            <a:ext cx="5300662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dist"/>
            <a:r>
              <a:rPr lang="zh-CN" altLang="en-US" sz="5400" dirty="0">
                <a:solidFill>
                  <a:schemeClr val="tx1">
                    <a:lumMod val="65000"/>
                    <a:lumOff val="35000"/>
                  </a:schemeClr>
                </a:solidFill>
                <a:cs typeface="等线" panose="02010600030101010101" charset="-122"/>
                <a:sym typeface="+mn-lt"/>
              </a:rPr>
              <a:t>展示层</a:t>
            </a:r>
            <a:endParaRPr lang="zh-CN" sz="5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762125" y="2206957"/>
            <a:ext cx="8763000" cy="12382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	</a:t>
            </a:r>
            <a:r>
              <a:rPr lang="zh-CN" altLang="en-US" sz="2400" dirty="0"/>
              <a:t> 本项目人机交互方式为仿</a:t>
            </a:r>
            <a:r>
              <a:rPr lang="en-US" altLang="zh-CN" sz="2400" dirty="0"/>
              <a:t>WEB</a:t>
            </a:r>
            <a:r>
              <a:rPr lang="zh-CN" altLang="en-US" sz="2400" dirty="0"/>
              <a:t>应用</a:t>
            </a:r>
            <a:r>
              <a:rPr lang="zh-CN" altLang="en-US" sz="2400" dirty="0">
                <a:sym typeface="+mn-ea"/>
              </a:rPr>
              <a:t>交互，以</a:t>
            </a:r>
            <a:r>
              <a:rPr lang="en-US" altLang="zh-CN" sz="2400" dirty="0"/>
              <a:t>Linux</a:t>
            </a:r>
            <a:r>
              <a:rPr lang="zh-CN" altLang="en-US" sz="2400" dirty="0"/>
              <a:t>命令行式命令输入代替页面上的按钮点击，</a:t>
            </a:r>
            <a:r>
              <a:rPr lang="zh-CN" altLang="en-US" sz="2400" dirty="0">
                <a:sym typeface="+mn-ea"/>
              </a:rPr>
              <a:t>支持页面互相跳转、操作回溯。而不是简单不可回退的</a:t>
            </a:r>
            <a:r>
              <a:rPr lang="zh-CN" altLang="en-US" sz="2400" dirty="0"/>
              <a:t>线性流程。</a:t>
            </a:r>
          </a:p>
          <a:p>
            <a:endParaRPr kumimoji="1" lang="zh-CN" altLang="en-US" sz="3200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389144" y="1098687"/>
            <a:ext cx="9030032" cy="59941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-5392" y="-8589"/>
            <a:ext cx="3892538" cy="31213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0" y="4951203"/>
            <a:ext cx="2344024" cy="190679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11019988" y="3794372"/>
            <a:ext cx="1172012" cy="23136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11481505" y="0"/>
            <a:ext cx="710495" cy="1858217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399032" y="1098687"/>
            <a:ext cx="9495155" cy="4930140"/>
            <a:chOff x="671" y="1077"/>
            <a:chExt cx="17888" cy="8646"/>
          </a:xfrm>
        </p:grpSpPr>
        <p:sp>
          <p:nvSpPr>
            <p:cNvPr id="17" name="矩形 16"/>
            <p:cNvSpPr/>
            <p:nvPr/>
          </p:nvSpPr>
          <p:spPr>
            <a:xfrm>
              <a:off x="671" y="1077"/>
              <a:ext cx="17888" cy="86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1213" y="1476"/>
              <a:ext cx="16515" cy="7621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057" name="文本框 13"/>
          <p:cNvSpPr txBox="1"/>
          <p:nvPr userDrawn="1"/>
        </p:nvSpPr>
        <p:spPr>
          <a:xfrm>
            <a:off x="77274" y="48296"/>
            <a:ext cx="3622224" cy="55057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noAutofit/>
          </a:bodyPr>
          <a:lstStyle/>
          <a:p>
            <a:pPr algn="dist"/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cs typeface="等线" panose="02010600030101010101" charset="-122"/>
                <a:sym typeface="+mn-lt"/>
              </a:rPr>
              <a:t>设计模式与架构</a:t>
            </a:r>
            <a:endParaRPr lang="zh-CN" sz="36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0" name="图片 9" descr="upload_post_object_v2_70337583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61340" y="1101095"/>
            <a:ext cx="6858252" cy="57152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" name="文本框 13"/>
          <p:cNvSpPr txBox="1"/>
          <p:nvPr userDrawn="1"/>
        </p:nvSpPr>
        <p:spPr>
          <a:xfrm>
            <a:off x="166688" y="95250"/>
            <a:ext cx="4953000" cy="452438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no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本项目人机交互及前后端交互方式：</a:t>
            </a:r>
            <a:endParaRPr lang="zh-CN" sz="2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2" name="图片 1" descr="upload_post_object_v2_53718707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619125"/>
            <a:ext cx="9120188" cy="56197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0255624" y="4076660"/>
            <a:ext cx="1936376" cy="27813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0" y="0"/>
            <a:ext cx="4179925" cy="3387048"/>
          </a:xfrm>
          <a:prstGeom prst="rect">
            <a:avLst/>
          </a:prstGeom>
        </p:spPr>
      </p:pic>
      <p:sp>
        <p:nvSpPr>
          <p:cNvPr id="2057" name="文本框 13"/>
          <p:cNvSpPr txBox="1"/>
          <p:nvPr userDrawn="1"/>
        </p:nvSpPr>
        <p:spPr>
          <a:xfrm>
            <a:off x="173317" y="99038"/>
            <a:ext cx="3045425" cy="47043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no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本系统客户端主程序：</a:t>
            </a:r>
            <a:endParaRPr lang="zh-CN" sz="2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 userDrawn="1"/>
        </p:nvSpPr>
        <p:spPr>
          <a:xfrm>
            <a:off x="1016000" y="4325938"/>
            <a:ext cx="4159250" cy="730250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ctr"/>
            <a:r>
              <a:rPr lang="zh-CN" altLang="en-US"/>
              <a:t>使用设计模式优化后，客户端主程序仅</a:t>
            </a:r>
            <a:r>
              <a:rPr lang="en-US" altLang="zh-CN">
                <a:solidFill>
                  <a:srgbClr val="FF0000"/>
                </a:solidFill>
              </a:rPr>
              <a:t>6</a:t>
            </a:r>
            <a:r>
              <a:rPr lang="zh-CN" altLang="en-US"/>
              <a:t>行代码，</a:t>
            </a:r>
            <a:r>
              <a:rPr lang="zh-CN" altLang="en-US" sz="2000" b="1">
                <a:solidFill>
                  <a:srgbClr val="00B050"/>
                </a:solidFill>
              </a:rPr>
              <a:t>干净、整洁、清爽</a:t>
            </a:r>
            <a:r>
              <a:rPr lang="zh-CN" altLang="en-US" sz="2000"/>
              <a:t>！</a:t>
            </a:r>
          </a:p>
        </p:txBody>
      </p:sp>
      <p:pic>
        <p:nvPicPr>
          <p:cNvPr id="5" name="图片 4" descr="upload_post_object_v2_3814263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688" y="762000"/>
            <a:ext cx="5834063" cy="3000375"/>
          </a:xfrm>
          <a:prstGeom prst="rect">
            <a:avLst/>
          </a:prstGeom>
        </p:spPr>
      </p:pic>
      <p:pic>
        <p:nvPicPr>
          <p:cNvPr id="6" name="图片 5" descr="upload_post_object_v2_108340199"/>
          <p:cNvPicPr>
            <a:picLocks noChangeAspect="1"/>
          </p:cNvPicPr>
          <p:nvPr/>
        </p:nvPicPr>
        <p:blipFill>
          <a:blip r:embed="rId5"/>
          <a:srcRect l="2254" r="6479"/>
          <a:stretch>
            <a:fillRect/>
          </a:stretch>
        </p:blipFill>
        <p:spPr>
          <a:xfrm>
            <a:off x="7620000" y="762000"/>
            <a:ext cx="4357688" cy="4476750"/>
          </a:xfrm>
          <a:prstGeom prst="rect">
            <a:avLst/>
          </a:prstGeom>
        </p:spPr>
      </p:pic>
      <p:sp>
        <p:nvSpPr>
          <p:cNvPr id="7" name="左右箭头 6"/>
          <p:cNvSpPr/>
          <p:nvPr userDrawn="1"/>
        </p:nvSpPr>
        <p:spPr>
          <a:xfrm>
            <a:off x="6143624" y="2373312"/>
            <a:ext cx="1143000" cy="404813"/>
          </a:xfrm>
          <a:prstGeom prst="leftRightArrow">
            <a:avLst/>
          </a:prstGeom>
          <a:solidFill>
            <a:srgbClr val="ED7D31">
              <a:alpha val="100000"/>
            </a:srgbClr>
          </a:solidFill>
          <a:ln w="12700" cap="flat" cmpd="sng" algn="ctr">
            <a:solidFill>
              <a:srgbClr val="AEB5C0">
                <a:alpha val="100000"/>
              </a:srgbClr>
            </a:solidFill>
            <a:prstDash val="solid"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8" name="文本框 7"/>
          <p:cNvSpPr txBox="1"/>
          <p:nvPr userDrawn="1"/>
        </p:nvSpPr>
        <p:spPr>
          <a:xfrm>
            <a:off x="7119938" y="5405438"/>
            <a:ext cx="4857750" cy="1047750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ctr"/>
            <a:r>
              <a:rPr lang="zh-CN" altLang="en-US"/>
              <a:t>使用大量的</a:t>
            </a:r>
            <a:r>
              <a:rPr lang="en-US" altLang="zh-CN"/>
              <a:t>Switch</a:t>
            </a:r>
            <a:r>
              <a:rPr lang="zh-CN" altLang="en-US"/>
              <a:t>-</a:t>
            </a:r>
            <a:r>
              <a:rPr lang="en-US" altLang="zh-CN"/>
              <a:t>Case </a:t>
            </a:r>
            <a:r>
              <a:rPr lang="zh-CN" altLang="en-US"/>
              <a:t>或 </a:t>
            </a:r>
            <a:r>
              <a:rPr lang="en-US" altLang="zh-CN"/>
              <a:t>If </a:t>
            </a:r>
            <a:r>
              <a:rPr lang="zh-CN" altLang="en-US"/>
              <a:t>- </a:t>
            </a:r>
            <a:r>
              <a:rPr lang="en-US" altLang="zh-CN"/>
              <a:t>Else</a:t>
            </a:r>
          </a:p>
          <a:p>
            <a:pPr algn="ctr"/>
            <a:r>
              <a:rPr lang="zh-CN" altLang="en-US" sz="2000"/>
              <a:t>代码极其</a:t>
            </a:r>
            <a:r>
              <a:rPr lang="zh-CN" altLang="en-US" sz="2000">
                <a:solidFill>
                  <a:srgbClr val="843C0B"/>
                </a:solidFill>
              </a:rPr>
              <a:t>臃肿</a:t>
            </a:r>
            <a:r>
              <a:rPr lang="zh-CN" altLang="en-US" sz="2000"/>
              <a:t>，不符合开闭原则，</a:t>
            </a:r>
            <a:r>
              <a:rPr lang="zh-CN" altLang="en-US" sz="2000" b="1">
                <a:solidFill>
                  <a:srgbClr val="7030A0"/>
                </a:solidFill>
              </a:rPr>
              <a:t>容错性、可扩展性、可维护性</a:t>
            </a:r>
            <a:r>
              <a:rPr lang="zh-CN" altLang="en-US" sz="2000">
                <a:solidFill>
                  <a:srgbClr val="7030A0"/>
                </a:solidFill>
              </a:rPr>
              <a:t>均</a:t>
            </a:r>
            <a:r>
              <a:rPr lang="zh-CN" altLang="en-US" sz="2000">
                <a:solidFill>
                  <a:srgbClr val="C00000"/>
                </a:solidFill>
              </a:rPr>
              <a:t>极差</a:t>
            </a: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738188" y="5238750"/>
            <a:ext cx="5119688" cy="785813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pPr algn="ctr"/>
            <a:r>
              <a:rPr lang="zh-CN" altLang="en-US" sz="2400" b="1" i="1"/>
              <a:t>前端控制器+外观+解释器+模板方法+工厂+单例+命令+适配器</a:t>
            </a:r>
          </a:p>
        </p:txBody>
      </p:sp>
      <p:sp>
        <p:nvSpPr>
          <p:cNvPr id="12" name="文本框 13"/>
          <p:cNvSpPr txBox="1"/>
          <p:nvPr userDrawn="1"/>
        </p:nvSpPr>
        <p:spPr>
          <a:xfrm>
            <a:off x="7620000" y="95250"/>
            <a:ext cx="3476625" cy="47625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no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等线" panose="02010600030101010101" charset="-122"/>
                <a:sym typeface="+mn-lt"/>
              </a:rPr>
              <a:t>代码太长是“坏味道”！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：</a:t>
            </a:r>
            <a:endParaRPr lang="zh-CN" sz="2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0255624" y="4076660"/>
            <a:ext cx="1936376" cy="27813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0" y="0"/>
            <a:ext cx="4179925" cy="3387048"/>
          </a:xfrm>
          <a:prstGeom prst="rect">
            <a:avLst/>
          </a:prstGeom>
        </p:spPr>
      </p:pic>
      <p:pic>
        <p:nvPicPr>
          <p:cNvPr id="2" name="图片 1" descr="upload_post_object_v2_01869775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38" y="738188"/>
            <a:ext cx="11668125" cy="5715000"/>
          </a:xfrm>
          <a:prstGeom prst="rect">
            <a:avLst/>
          </a:prstGeom>
        </p:spPr>
      </p:pic>
      <p:sp>
        <p:nvSpPr>
          <p:cNvPr id="2057" name="文本框 13"/>
          <p:cNvSpPr txBox="1"/>
          <p:nvPr userDrawn="1"/>
        </p:nvSpPr>
        <p:spPr>
          <a:xfrm>
            <a:off x="166688" y="95250"/>
            <a:ext cx="2667000" cy="5238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noAutofit/>
          </a:bodyPr>
          <a:lstStyle/>
          <a:p>
            <a:pPr algn="dist"/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本项目前端架构：</a:t>
            </a:r>
            <a:endParaRPr lang="zh-CN" sz="2400" dirty="0">
              <a:solidFill>
                <a:schemeClr val="tx1">
                  <a:lumMod val="65000"/>
                  <a:lumOff val="3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0255624" y="4076660"/>
            <a:ext cx="1936376" cy="27813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0" y="0"/>
            <a:ext cx="4179925" cy="338704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54520" y="106790"/>
            <a:ext cx="11487151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等线" panose="02010600030101010101" charset="-122"/>
                <a:sym typeface="+mn-lt"/>
              </a:rPr>
              <a:t>前端控制器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模式</a:t>
            </a:r>
            <a:endParaRPr lang="en-US" altLang="zh-CN" sz="3200" dirty="0"/>
          </a:p>
          <a:p>
            <a:pPr algn="ctr">
              <a:lnSpc>
                <a:spcPct val="150000"/>
              </a:lnSpc>
            </a:pPr>
            <a:endParaRPr kumimoji="1" lang="zh-CN" altLang="en-US" sz="3200" dirty="0">
              <a:solidFill>
                <a:srgbClr val="353332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26022" y="1707986"/>
            <a:ext cx="5282840" cy="31776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600" dirty="0"/>
              <a:t>      </a:t>
            </a:r>
          </a:p>
          <a:p>
            <a:r>
              <a:rPr lang="zh-CN" altLang="en-US" sz="1600" dirty="0"/>
              <a:t>       </a:t>
            </a:r>
            <a:r>
              <a:rPr b="0" u="none"/>
              <a:t>本模式为前端控制器模式（Front Controller Pattern）。在MVC的View层使用该模式，对于客户端而言，该模式提供一个集中的请求处理机制，用户输入的所有指令（例如：登录、进入天猫购物节首页、进入商品详情页、选择商品、加入购物车等等）均交给FrontController处理，该指令的处理过程分多个步骤执行：</a:t>
            </a:r>
            <a:endParaRPr b="1" u="none"/>
          </a:p>
          <a:p>
            <a:r>
              <a:rPr b="1" u="none"/>
              <a:t>      </a:t>
            </a:r>
            <a:r>
              <a:rPr lang="en-US" altLang="zh-CN" b="1" u="none"/>
              <a:t>1.</a:t>
            </a:r>
            <a:r>
              <a:rPr b="1" u="none"/>
              <a:t>指令字符串的解释与转换</a:t>
            </a:r>
            <a:endParaRPr b="0" u="none"/>
          </a:p>
          <a:p>
            <a:r>
              <a:rPr b="1"/>
              <a:t>      </a:t>
            </a:r>
            <a:r>
              <a:rPr lang="en-US" altLang="zh-CN" b="1"/>
              <a:t>2.</a:t>
            </a:r>
            <a:r>
              <a:rPr b="1" u="none"/>
              <a:t>指令执行</a:t>
            </a:r>
            <a:endParaRPr b="0" u="none"/>
          </a:p>
          <a:p>
            <a:r>
              <a:rPr b="1"/>
              <a:t>      </a:t>
            </a:r>
            <a:r>
              <a:rPr lang="en-US" altLang="zh-CN" b="1"/>
              <a:t>3.</a:t>
            </a:r>
            <a:r>
              <a:rPr b="1" u="none"/>
              <a:t>结果展示</a:t>
            </a:r>
          </a:p>
          <a:p>
            <a:r>
              <a:rPr b="1" u="none"/>
              <a:t>    </a:t>
            </a:r>
            <a:endParaRPr lang="zh-CN" altLang="en-US" sz="1600" dirty="0"/>
          </a:p>
          <a:p>
            <a:endParaRPr kumimoji="1" lang="zh-CN" altLang="en-US" sz="1600" dirty="0"/>
          </a:p>
        </p:txBody>
      </p:sp>
      <p:pic>
        <p:nvPicPr>
          <p:cNvPr id="2" name="图片 1" descr="upload_post_object_v2_06416186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162" y="1655025"/>
            <a:ext cx="6606860" cy="32306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0255624" y="4076660"/>
            <a:ext cx="1936376" cy="27813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0" y="0"/>
            <a:ext cx="4179925" cy="338704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54520" y="193565"/>
            <a:ext cx="11487151" cy="1322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等线" panose="02010600030101010101" charset="-122"/>
                <a:sym typeface="+mn-lt"/>
              </a:rPr>
              <a:t>外观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模式：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Front Controller</a:t>
            </a:r>
            <a:endParaRPr lang="en-US" altLang="zh-CN" sz="3200" dirty="0"/>
          </a:p>
          <a:p>
            <a:pPr algn="ctr">
              <a:lnSpc>
                <a:spcPct val="150000"/>
              </a:lnSpc>
            </a:pPr>
            <a:endParaRPr kumimoji="1" lang="zh-CN" altLang="en-US" sz="3200" dirty="0">
              <a:solidFill>
                <a:srgbClr val="353332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43453" y="1271059"/>
            <a:ext cx="5600605" cy="407798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600" dirty="0"/>
              <a:t>      </a:t>
            </a:r>
          </a:p>
          <a:p>
            <a:r>
              <a:rPr lang="zh-CN" altLang="en-US" sz="1600" dirty="0"/>
              <a:t>       </a:t>
            </a:r>
            <a:r>
              <a:rPr sz="1600" b="0" u="none"/>
              <a:t>本模式为外观模式，是一个结构型设计模式，使用该模式的优势是：可以向上层隐藏下层系统的复杂性，降低访问复杂内部子系统时的难度。</a:t>
            </a:r>
          </a:p>
          <a:p>
            <a:r>
              <a:rPr sz="1600" b="0" u="none"/>
              <a:t>在本项目的设计中，用户输入的命令需要经过：解释、执行、显示结果三个过程方能完成实现。而这三个功能分别由前端子系统中的三个类：Context（命令解释器），ConcreteCommand（命令执行者），Dispatcher（页面调度器）实现。若客户端要直接调用这三个类达到目的，就必须了解该子系统内部构成，及每个类的作用，进而导致子系统调用复杂，耦合度高。因此，本小组设计FrontController类作为该子系统中三个子类的外观，集成了下层Context类的interpret()方法，Dispatcher类的dispatch()方法，以及ConcerteCommand的execute()方法。由此，客户端要完成命令执行只需要调用Dispatcher类的dispatch()方法即可完成业务逻辑。</a:t>
            </a:r>
          </a:p>
          <a:p>
            <a:endParaRPr lang="zh-CN" altLang="en-US" sz="1600" dirty="0"/>
          </a:p>
          <a:p>
            <a:endParaRPr kumimoji="1" lang="zh-CN" altLang="en-US" sz="1600" dirty="0"/>
          </a:p>
        </p:txBody>
      </p:sp>
      <p:pic>
        <p:nvPicPr>
          <p:cNvPr id="2" name="图片 1" descr="upload_post_object_v2_0856866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363" y="1522623"/>
            <a:ext cx="5958090" cy="357485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0255624" y="4076660"/>
            <a:ext cx="1936376" cy="27813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0" y="0"/>
            <a:ext cx="4179925" cy="338704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54520" y="311735"/>
            <a:ext cx="119374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等线" panose="02010600030101010101" charset="-122"/>
                <a:sym typeface="+mn-lt"/>
              </a:rPr>
              <a:t>解释器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模式</a:t>
            </a:r>
            <a:endParaRPr kumimoji="1" lang="zh-CN" altLang="en-US" sz="3200" dirty="0">
              <a:solidFill>
                <a:srgbClr val="353332"/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882060" y="1214850"/>
            <a:ext cx="3687937" cy="6189948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b="0" u="none"/>
              <a:t>        本模式为解释器模式，属于行为型设计模式。对于给定的语言，在定义它的文法表示后，可通过定义解释器类的方式对该文法中的终结符、非终结符、句型等进行解释。</a:t>
            </a:r>
          </a:p>
          <a:p>
            <a:r>
              <a:rPr b="0" u="none"/>
              <a:t>本项目通过命令行输入的方式进行人机交互，因此本小组对用户完成浏览商品，购买商品，生成订单等一系列的业务逻辑均提供了相应的指令，然后使用解释器模式对这些指令进行解释，然后派发给相应的命令类对象和页面对象完成。使用该模式使得用户指令的可扩展性比较好，灵活。增强了代码的复用性。</a:t>
            </a:r>
            <a:endParaRPr kumimoji="1" lang="zh-CN" altLang="en-US" dirty="0"/>
          </a:p>
        </p:txBody>
      </p:sp>
      <p:pic>
        <p:nvPicPr>
          <p:cNvPr id="2" name="图片 1" descr="upload_post_object_v2_79496018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64" y="993015"/>
            <a:ext cx="7507193" cy="4634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0255624" y="4076660"/>
            <a:ext cx="1936376" cy="27813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0" y="0"/>
            <a:ext cx="4179925" cy="338704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54520" y="311735"/>
            <a:ext cx="119374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等线" panose="02010600030101010101" charset="-122"/>
                <a:sym typeface="+mn-lt"/>
              </a:rPr>
              <a:t>模板方法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模式</a:t>
            </a:r>
            <a:endParaRPr lang="en-US" altLang="zh-CN" sz="3200" dirty="0"/>
          </a:p>
        </p:txBody>
      </p:sp>
      <p:sp>
        <p:nvSpPr>
          <p:cNvPr id="5" name="文本框 4"/>
          <p:cNvSpPr txBox="1"/>
          <p:nvPr/>
        </p:nvSpPr>
        <p:spPr>
          <a:xfrm>
            <a:off x="7853135" y="1359475"/>
            <a:ext cx="3933799" cy="523542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b="0" u="none"/>
              <a:t>        在本项目中，用户可输入的命令属于上下文有关文法，对动词的解释需要依赖与它一同传入名词。因此VerbExpression抽象类公开定义了解释动词的方式模板：</a:t>
            </a:r>
          </a:p>
          <a:p>
            <a:endParaRPr b="0" u="none"/>
          </a:p>
          <a:p>
            <a:r>
              <a:rPr lang="en-US" altLang="zh-CN"/>
              <a:t>a.</a:t>
            </a:r>
            <a:r>
              <a:rPr b="0" u="none"/>
              <a:t>判断是否传入名词解释器；</a:t>
            </a:r>
          </a:p>
          <a:p>
            <a:r>
              <a:rPr lang="en-US" altLang="zh-CN"/>
              <a:t>b.</a:t>
            </a:r>
            <a:r>
              <a:rPr b="0" u="none"/>
              <a:t>是，则对传入的名词解释，并进行相应的参数处理；</a:t>
            </a:r>
          </a:p>
          <a:p>
            <a:r>
              <a:rPr lang="en-US" altLang="zh-CN"/>
              <a:t>c.</a:t>
            </a:r>
            <a:r>
              <a:rPr b="0" u="none"/>
              <a:t>调用getCommand方法，并根据a与b的结果传入不同的参数；</a:t>
            </a:r>
          </a:p>
          <a:p>
            <a:r>
              <a:rPr lang="en-US" altLang="zh-CN"/>
              <a:t>d.</a:t>
            </a:r>
            <a:r>
              <a:rPr b="0" u="none"/>
              <a:t>返回对应的命令类名；</a:t>
            </a:r>
          </a:p>
          <a:p>
            <a:endParaRPr b="0" u="none"/>
          </a:p>
          <a:p>
            <a:r>
              <a:t>        </a:t>
            </a:r>
            <a:r>
              <a:rPr b="0" u="none"/>
              <a:t>而它的子类可以按需要重写getCommand()方法实现。这样的设计满足开放封闭原则，里氏变化原则，在父类中提取公共代码，既便于维护，又增强了代码的可扩展性。</a:t>
            </a:r>
            <a:endParaRPr kumimoji="1" lang="zh-CN" altLang="en-US" dirty="0"/>
          </a:p>
        </p:txBody>
      </p:sp>
      <p:pic>
        <p:nvPicPr>
          <p:cNvPr id="2" name="图片 1" descr="upload_post_object_v2_1858969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765" y="1959550"/>
            <a:ext cx="7282110" cy="271424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0255624" y="4076660"/>
            <a:ext cx="1936376" cy="27813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0" y="0"/>
            <a:ext cx="4179925" cy="338704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54520" y="311735"/>
            <a:ext cx="119374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等线" panose="02010600030101010101" charset="-122"/>
                <a:sym typeface="+mn-lt"/>
              </a:rPr>
              <a:t>命令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模式：</a:t>
            </a:r>
            <a:endParaRPr kumimoji="1" lang="zh-CN" altLang="en-US" sz="3200" dirty="0">
              <a:solidFill>
                <a:srgbClr val="353332"/>
              </a:solidFill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941750" y="1217534"/>
            <a:ext cx="2631847" cy="47999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b="0" u="none"/>
          </a:p>
          <a:p>
            <a:r>
              <a:rPr b="0" u="none"/>
              <a:t>        在本项目中，若直接让客户端调用对应的Controller执行它的请求，会导致两者之间耦合度太高，行为请求者与行为实现的紧耦合关系使得代码的可维护性、灵活的、可扩展性都较差。这里使用命令模式，不仅降低了客户端与业务逻辑层的耦合度，而且生成一个命令队列，支持对执行过的命令做日志记录，当需要的时候还可以对命令进行撤销和重做。</a:t>
            </a:r>
            <a:endParaRPr kumimoji="1" lang="zh-CN" altLang="en-US" dirty="0"/>
          </a:p>
        </p:txBody>
      </p:sp>
      <p:pic>
        <p:nvPicPr>
          <p:cNvPr id="6" name="图片 5" descr="upload_post_object_v2_50217136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971" y="1218098"/>
            <a:ext cx="7573394" cy="46737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0255624" y="4076660"/>
            <a:ext cx="1936376" cy="27813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0" y="0"/>
            <a:ext cx="4179925" cy="338704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54520" y="193565"/>
            <a:ext cx="11487151" cy="123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适配器模式：</a:t>
            </a: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Command</a:t>
            </a:r>
            <a:endParaRPr lang="en-US" altLang="zh-CN" sz="3200" dirty="0"/>
          </a:p>
          <a:p>
            <a:pPr algn="ctr">
              <a:lnSpc>
                <a:spcPct val="150000"/>
              </a:lnSpc>
            </a:pPr>
            <a:endParaRPr kumimoji="1" lang="zh-CN" altLang="en-US" sz="3200" dirty="0">
              <a:solidFill>
                <a:srgbClr val="353332"/>
              </a:solidFill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7573394" y="2767202"/>
            <a:ext cx="3998540" cy="172122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400" dirty="0"/>
              <a:t>      </a:t>
            </a:r>
          </a:p>
          <a:p>
            <a:r>
              <a:rPr lang="zh-CN" altLang="en-US" sz="1400" dirty="0"/>
              <a:t>       本模式为适配器模式，该模式为结构型设计模式，它作为两个不兼容的接口之间的桥梁，将一个类的接口转换成客户端希望的另外一个接口，就像读卡器是作为内存卡和笔记本之间的适配器。它可以让任何两个没有关联的类一起运行，既提高了类的复用，又增加了类的透明度。 </a:t>
            </a:r>
          </a:p>
          <a:p>
            <a:endParaRPr kumimoji="1" lang="zh-CN" altLang="en-US" sz="1400" dirty="0"/>
          </a:p>
        </p:txBody>
      </p:sp>
      <p:pic>
        <p:nvPicPr>
          <p:cNvPr id="3" name="图片 2" descr="upload_post_object_v2_40511364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1564" y="2184633"/>
            <a:ext cx="7004066" cy="2303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341549" y="1480750"/>
            <a:ext cx="9495155" cy="4930140"/>
            <a:chOff x="671" y="1077"/>
            <a:chExt cx="17888" cy="8646"/>
          </a:xfrm>
        </p:grpSpPr>
        <p:sp>
          <p:nvSpPr>
            <p:cNvPr id="17" name="矩形 16"/>
            <p:cNvSpPr/>
            <p:nvPr/>
          </p:nvSpPr>
          <p:spPr>
            <a:xfrm>
              <a:off x="671" y="1077"/>
              <a:ext cx="17888" cy="86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341" y="1589"/>
              <a:ext cx="16515" cy="7621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0852150" y="6713398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下载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http://www.1ppt.com/xiazai/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10255624" y="4076660"/>
            <a:ext cx="1936376" cy="27813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0" y="0"/>
            <a:ext cx="4179925" cy="338704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5498588" y="2579855"/>
            <a:ext cx="10051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kumimoji="1"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238500" y="297263"/>
            <a:ext cx="5715000" cy="363855"/>
          </a:xfrm>
          <a:prstGeom prst="rect">
            <a:avLst/>
          </a:prstGeom>
          <a:solidFill>
            <a:srgbClr val="EDD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293284" y="-101183"/>
            <a:ext cx="385524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成员分工</a:t>
            </a:r>
            <a:endParaRPr kumimoji="1" lang="zh-CN" altLang="en-US" sz="3200" dirty="0">
              <a:solidFill>
                <a:srgbClr val="353332"/>
              </a:solidFill>
              <a:cs typeface="+mn-ea"/>
              <a:sym typeface="+mn-lt"/>
            </a:endParaRPr>
          </a:p>
        </p:txBody>
      </p:sp>
      <p:graphicFrame>
        <p:nvGraphicFramePr>
          <p:cNvPr id="2" name="表格 1"/>
          <p:cNvGraphicFramePr/>
          <p:nvPr>
            <p:extLst>
              <p:ext uri="{D42A27DB-BD31-4B8C-83A1-F6EECF244321}">
                <p14:modId xmlns:p14="http://schemas.microsoft.com/office/powerpoint/2010/main" val="4127900056"/>
              </p:ext>
            </p:extLst>
          </p:nvPr>
        </p:nvGraphicFramePr>
        <p:xfrm>
          <a:off x="2273530" y="744414"/>
          <a:ext cx="7804272" cy="5760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6014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0142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01424">
                  <a:extLst>
                    <a:ext uri="{9D8B030D-6E8A-4147-A177-3AD203B41FA5}">
                      <a16:colId xmlns:a16="http://schemas.microsoft.com/office/drawing/2014/main" val="311348860"/>
                    </a:ext>
                  </a:extLst>
                </a:gridCol>
              </a:tblGrid>
              <a:tr h="24907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/>
                        <a:t>成员</a:t>
                      </a: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/>
                        <a:t>分工</a:t>
                      </a: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dirty="0"/>
                        <a:t>贡献度</a:t>
                      </a: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697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 u="none"/>
                        <a:t>1952214 卢子昂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/>
                        <a:t>Controller</a:t>
                      </a:r>
                      <a:r>
                        <a:rPr lang="zh-CN" altLang="en-US" sz="1200"/>
                        <a:t>部分，前端界面的修改</a:t>
                      </a: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dirty="0"/>
                        <a:t>100%</a:t>
                      </a:r>
                      <a:endParaRPr lang="zh-CN" altLang="en-US" sz="1200" dirty="0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369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 u="none"/>
                        <a:t>1951567 梁潇怡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/>
                        <a:t>Controller</a:t>
                      </a:r>
                      <a:r>
                        <a:rPr lang="zh-CN" altLang="en-US" sz="1200"/>
                        <a:t>部分，迭代器模式，抽象工厂模式，工厂模式，空对象模式，备忘录模式，前端界面的修改</a:t>
                      </a: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dirty="0"/>
                        <a:t>100%</a:t>
                      </a:r>
                      <a:endParaRPr lang="zh-CN" altLang="en-US" sz="1200" dirty="0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121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 u="none"/>
                        <a:t>1951976 李林飞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/>
                        <a:t>Model</a:t>
                      </a:r>
                      <a:r>
                        <a:rPr lang="zh-CN" altLang="en-US" sz="1200"/>
                        <a:t>部分，底层</a:t>
                      </a:r>
                      <a:r>
                        <a:rPr lang="en-US" altLang="zh-CN" sz="1200"/>
                        <a:t>XML</a:t>
                      </a:r>
                      <a:r>
                        <a:rPr lang="zh-CN" altLang="en-US" sz="1200"/>
                        <a:t>数据库设计，</a:t>
                      </a:r>
                      <a:r>
                        <a:rPr sz="1200" b="0" u="none"/>
                        <a:t>代理模式、单例模式、建造者模式、数据访问对象模式、组合实体模式、过滤器模式</a:t>
                      </a:r>
                      <a:endParaRPr lang="zh-CN" altLang="en-US" sz="1200" b="0" u="none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b="0" u="none" dirty="0"/>
                        <a:t>150%</a:t>
                      </a:r>
                      <a:endParaRPr lang="zh-CN" altLang="en-US" sz="1200" b="0" u="none" dirty="0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697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 u="none"/>
                        <a:t>1952111 邵国诚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/>
                        <a:t>Controller</a:t>
                      </a:r>
                      <a:r>
                        <a:rPr lang="zh-CN" altLang="en-US" sz="1200"/>
                        <a:t>部分</a:t>
                      </a: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dirty="0"/>
                        <a:t>100%</a:t>
                      </a:r>
                      <a:endParaRPr lang="zh-CN" altLang="en-US" sz="1200" dirty="0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152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 u="none"/>
                        <a:t>1950071 丁晨航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/>
                        <a:t>Controller</a:t>
                      </a:r>
                      <a:r>
                        <a:rPr lang="zh-CN" altLang="en-US" sz="1200"/>
                        <a:t>部分，原型模式，雇工模式，责任链模式，中介者模式，组合模式，代理模式，命令模式</a:t>
                      </a: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dirty="0"/>
                        <a:t>100%</a:t>
                      </a:r>
                      <a:endParaRPr lang="zh-CN" altLang="en-US" sz="1200" dirty="0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975766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 u="none"/>
                        <a:t>1953281 王文炯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 b="0"/>
                        <a:t>项目架构设计，</a:t>
                      </a:r>
                      <a:r>
                        <a:rPr lang="en-US" altLang="zh-CN" sz="1200" b="0"/>
                        <a:t>View</a:t>
                      </a:r>
                      <a:r>
                        <a:rPr lang="zh-CN" altLang="en-US" sz="1200" b="0"/>
                        <a:t>部分，前后端交互，实现以下设计模式：</a:t>
                      </a:r>
                      <a:r>
                        <a:rPr sz="1200" b="0" u="none"/>
                        <a:t>前端控制器模式、外观模式、解释器模式、命令模式、模板方法模式、工厂模式、适配器模式、单例模式</a:t>
                      </a:r>
                      <a:endParaRPr lang="zh-CN" altLang="en-US" sz="1200" b="0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b="0" dirty="0"/>
                        <a:t>150%</a:t>
                      </a:r>
                      <a:endParaRPr lang="zh-CN" altLang="en-US" sz="1200" b="0" dirty="0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133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 u="none"/>
                        <a:t>1952211 黄金坤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/>
                        <a:t>Model</a:t>
                      </a:r>
                      <a:r>
                        <a:rPr lang="zh-CN" altLang="en-US" sz="1200"/>
                        <a:t>部分，抽象工厂模式，工厂模式，</a:t>
                      </a: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dirty="0"/>
                        <a:t>100%</a:t>
                      </a:r>
                      <a:endParaRPr lang="zh-CN" altLang="en-US" sz="1200" dirty="0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697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 u="none"/>
                        <a:t>1952104 宁 泰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200"/>
                        <a:t>Controller部分</a:t>
                      </a: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dirty="0"/>
                        <a:t>60%</a:t>
                      </a:r>
                      <a:endParaRPr lang="zh-CN" altLang="en-US" sz="1200" dirty="0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697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 u="none"/>
                        <a:t>1953068 高天宸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/>
                        <a:t>Controller</a:t>
                      </a:r>
                      <a:r>
                        <a:rPr lang="zh-CN" altLang="en-US" sz="1200"/>
                        <a:t>部分</a:t>
                      </a: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dirty="0"/>
                        <a:t>60%</a:t>
                      </a:r>
                      <a:endParaRPr lang="zh-CN" altLang="en-US" sz="1200" dirty="0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697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b="0" u="none"/>
                        <a:t>1653014 李晓恒</a:t>
                      </a:r>
                      <a:endParaRPr lang="zh-CN" altLang="en-US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 dirty="0"/>
                        <a:t>Model</a:t>
                      </a:r>
                      <a:r>
                        <a:rPr lang="zh-CN" altLang="en-US" sz="1200" dirty="0"/>
                        <a:t>部分，桥接模式</a:t>
                      </a:r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200"/>
                        <a:t>80%</a:t>
                      </a:r>
                      <a:endParaRPr lang="zh-CN" altLang="en-US" sz="1200" dirty="0"/>
                    </a:p>
                  </a:txBody>
                  <a:tcPr anchor="ctr">
                    <a:lnL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L>
                    <a:lnR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0255624" y="4076660"/>
            <a:ext cx="1936376" cy="27813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0" y="0"/>
            <a:ext cx="4179925" cy="338704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99246" y="115353"/>
            <a:ext cx="3901024" cy="8284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MVC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模式--系统架构</a:t>
            </a:r>
            <a:endParaRPr kumimoji="1" lang="zh-CN" altLang="en-US" sz="3200" dirty="0">
              <a:solidFill>
                <a:srgbClr val="353332"/>
              </a:solidFill>
              <a:cs typeface="+mn-ea"/>
              <a:sym typeface="+mn-lt"/>
            </a:endParaRPr>
          </a:p>
        </p:txBody>
      </p:sp>
      <p:pic>
        <p:nvPicPr>
          <p:cNvPr id="3" name="图片 2" descr="upload_post_object_v2_97770842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0876" y="1614940"/>
            <a:ext cx="10276891" cy="5243312"/>
          </a:xfrm>
          <a:prstGeom prst="rect">
            <a:avLst/>
          </a:prstGeom>
        </p:spPr>
      </p:pic>
      <p:pic>
        <p:nvPicPr>
          <p:cNvPr id="6" name="图片 5" descr="upload_post_object_v2_72490618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903" y="1667373"/>
            <a:ext cx="1898079" cy="22231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10852150" y="6713398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下载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http://www.1ppt.com/xiazai/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10255624" y="4076660"/>
            <a:ext cx="1936376" cy="27813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0" y="0"/>
            <a:ext cx="4179925" cy="3387048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356995" y="963930"/>
            <a:ext cx="9495155" cy="4930140"/>
            <a:chOff x="671" y="1077"/>
            <a:chExt cx="17888" cy="8646"/>
          </a:xfrm>
        </p:grpSpPr>
        <p:sp>
          <p:nvSpPr>
            <p:cNvPr id="17" name="矩形 16"/>
            <p:cNvSpPr/>
            <p:nvPr/>
          </p:nvSpPr>
          <p:spPr>
            <a:xfrm>
              <a:off x="671" y="1077"/>
              <a:ext cx="17888" cy="86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341" y="1589"/>
              <a:ext cx="16515" cy="7621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37" name="任意形状 36"/>
          <p:cNvSpPr/>
          <p:nvPr/>
        </p:nvSpPr>
        <p:spPr>
          <a:xfrm>
            <a:off x="5048885" y="2263775"/>
            <a:ext cx="1751330" cy="1165225"/>
          </a:xfrm>
          <a:custGeom>
            <a:avLst/>
            <a:gdLst>
              <a:gd name="connsiteX0" fmla="*/ 67 w 3890860"/>
              <a:gd name="connsiteY0" fmla="*/ 1524481 h 3192281"/>
              <a:gd name="connsiteX1" fmla="*/ 2223314 w 3890860"/>
              <a:gd name="connsiteY1" fmla="*/ 481 h 3192281"/>
              <a:gd name="connsiteX2" fmla="*/ 3890750 w 3890860"/>
              <a:gd name="connsiteY2" fmla="*/ 1381046 h 3192281"/>
              <a:gd name="connsiteX3" fmla="*/ 2295032 w 3890860"/>
              <a:gd name="connsiteY3" fmla="*/ 3191917 h 3192281"/>
              <a:gd name="connsiteX4" fmla="*/ 67 w 3890860"/>
              <a:gd name="connsiteY4" fmla="*/ 1524481 h 3192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860" h="3192281">
                <a:moveTo>
                  <a:pt x="67" y="1524481"/>
                </a:moveTo>
                <a:cubicBezTo>
                  <a:pt x="-11886" y="992575"/>
                  <a:pt x="1574867" y="24387"/>
                  <a:pt x="2223314" y="481"/>
                </a:cubicBezTo>
                <a:cubicBezTo>
                  <a:pt x="2871761" y="-23425"/>
                  <a:pt x="3878797" y="849140"/>
                  <a:pt x="3890750" y="1381046"/>
                </a:cubicBezTo>
                <a:cubicBezTo>
                  <a:pt x="3902703" y="1912952"/>
                  <a:pt x="2943479" y="3168011"/>
                  <a:pt x="2295032" y="3191917"/>
                </a:cubicBezTo>
                <a:cubicBezTo>
                  <a:pt x="1646585" y="3215823"/>
                  <a:pt x="12020" y="2056387"/>
                  <a:pt x="67" y="1524481"/>
                </a:cubicBezTo>
                <a:close/>
              </a:path>
            </a:pathLst>
          </a:custGeom>
          <a:solidFill>
            <a:srgbClr val="E2A5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498588" y="2579855"/>
            <a:ext cx="10051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>
                <a:solidFill>
                  <a:schemeClr val="bg1"/>
                </a:solidFill>
                <a:cs typeface="+mn-ea"/>
                <a:sym typeface="+mn-lt"/>
              </a:rPr>
              <a:t>06</a:t>
            </a:r>
            <a:endParaRPr kumimoji="1"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238500" y="3641725"/>
            <a:ext cx="5715000" cy="363855"/>
          </a:xfrm>
          <a:prstGeom prst="rect">
            <a:avLst/>
          </a:prstGeom>
          <a:solidFill>
            <a:srgbClr val="EDD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073548" y="3373087"/>
            <a:ext cx="3855244" cy="7439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项目展示</a:t>
            </a:r>
            <a:endParaRPr kumimoji="1" lang="zh-CN" altLang="en-US" sz="3200" dirty="0">
              <a:solidFill>
                <a:srgbClr val="353332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1371639" y="863816"/>
            <a:ext cx="9030032" cy="599418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email"/>
          <a:stretch>
            <a:fillRect/>
          </a:stretch>
        </p:blipFill>
        <p:spPr>
          <a:xfrm>
            <a:off x="0" y="0"/>
            <a:ext cx="3892538" cy="312131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email"/>
          <a:stretch>
            <a:fillRect/>
          </a:stretch>
        </p:blipFill>
        <p:spPr>
          <a:xfrm>
            <a:off x="0" y="4951203"/>
            <a:ext cx="2344024" cy="190679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email"/>
          <a:stretch>
            <a:fillRect/>
          </a:stretch>
        </p:blipFill>
        <p:spPr>
          <a:xfrm>
            <a:off x="11019988" y="3794372"/>
            <a:ext cx="1172012" cy="231366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 cstate="email"/>
          <a:stretch>
            <a:fillRect/>
          </a:stretch>
        </p:blipFill>
        <p:spPr>
          <a:xfrm>
            <a:off x="11481505" y="0"/>
            <a:ext cx="710495" cy="1858217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348105" y="963930"/>
            <a:ext cx="9495155" cy="4930140"/>
            <a:chOff x="671" y="1077"/>
            <a:chExt cx="17888" cy="8646"/>
          </a:xfrm>
        </p:grpSpPr>
        <p:sp>
          <p:nvSpPr>
            <p:cNvPr id="17" name="矩形 16"/>
            <p:cNvSpPr/>
            <p:nvPr/>
          </p:nvSpPr>
          <p:spPr>
            <a:xfrm>
              <a:off x="671" y="1077"/>
              <a:ext cx="17888" cy="86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" name="矩形 1"/>
            <p:cNvSpPr/>
            <p:nvPr/>
          </p:nvSpPr>
          <p:spPr>
            <a:xfrm>
              <a:off x="1341" y="1589"/>
              <a:ext cx="16515" cy="7621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24" name="矩形 23"/>
          <p:cNvSpPr/>
          <p:nvPr/>
        </p:nvSpPr>
        <p:spPr>
          <a:xfrm>
            <a:off x="3238500" y="3247390"/>
            <a:ext cx="5715000" cy="363855"/>
          </a:xfrm>
          <a:prstGeom prst="rect">
            <a:avLst/>
          </a:prstGeom>
          <a:solidFill>
            <a:srgbClr val="EDD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57" name="文本框 13"/>
          <p:cNvSpPr txBox="1"/>
          <p:nvPr userDrawn="1"/>
        </p:nvSpPr>
        <p:spPr>
          <a:xfrm>
            <a:off x="2042160" y="2768600"/>
            <a:ext cx="8107045" cy="9220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dist"/>
            <a:r>
              <a:rPr lang="zh-CN" altLang="en-US" sz="540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答辩完毕，感谢聆听</a:t>
            </a:r>
          </a:p>
        </p:txBody>
      </p:sp>
      <p:sp>
        <p:nvSpPr>
          <p:cNvPr id="25" name="mortarboard_182327"/>
          <p:cNvSpPr>
            <a:spLocks noChangeAspect="1"/>
          </p:cNvSpPr>
          <p:nvPr/>
        </p:nvSpPr>
        <p:spPr bwMode="auto">
          <a:xfrm>
            <a:off x="5617581" y="1777256"/>
            <a:ext cx="956840" cy="891670"/>
          </a:xfrm>
          <a:custGeom>
            <a:avLst/>
            <a:gdLst>
              <a:gd name="connsiteX0" fmla="*/ 455711 w 607639"/>
              <a:gd name="connsiteY0" fmla="*/ 515659 h 566254"/>
              <a:gd name="connsiteX1" fmla="*/ 465873 w 607639"/>
              <a:gd name="connsiteY1" fmla="*/ 525796 h 566254"/>
              <a:gd name="connsiteX2" fmla="*/ 465873 w 607639"/>
              <a:gd name="connsiteY2" fmla="*/ 556117 h 566254"/>
              <a:gd name="connsiteX3" fmla="*/ 455711 w 607639"/>
              <a:gd name="connsiteY3" fmla="*/ 566254 h 566254"/>
              <a:gd name="connsiteX4" fmla="*/ 445550 w 607639"/>
              <a:gd name="connsiteY4" fmla="*/ 556117 h 566254"/>
              <a:gd name="connsiteX5" fmla="*/ 445550 w 607639"/>
              <a:gd name="connsiteY5" fmla="*/ 525796 h 566254"/>
              <a:gd name="connsiteX6" fmla="*/ 455711 w 607639"/>
              <a:gd name="connsiteY6" fmla="*/ 515659 h 566254"/>
              <a:gd name="connsiteX7" fmla="*/ 483639 w 607639"/>
              <a:gd name="connsiteY7" fmla="*/ 505931 h 566254"/>
              <a:gd name="connsiteX8" fmla="*/ 495939 w 607639"/>
              <a:gd name="connsiteY8" fmla="*/ 513305 h 566254"/>
              <a:gd name="connsiteX9" fmla="*/ 506010 w 607639"/>
              <a:gd name="connsiteY9" fmla="*/ 553728 h 566254"/>
              <a:gd name="connsiteX10" fmla="*/ 498702 w 607639"/>
              <a:gd name="connsiteY10" fmla="*/ 565988 h 566254"/>
              <a:gd name="connsiteX11" fmla="*/ 496206 w 607639"/>
              <a:gd name="connsiteY11" fmla="*/ 566254 h 566254"/>
              <a:gd name="connsiteX12" fmla="*/ 486402 w 607639"/>
              <a:gd name="connsiteY12" fmla="*/ 558614 h 566254"/>
              <a:gd name="connsiteX13" fmla="*/ 476242 w 607639"/>
              <a:gd name="connsiteY13" fmla="*/ 518191 h 566254"/>
              <a:gd name="connsiteX14" fmla="*/ 483639 w 607639"/>
              <a:gd name="connsiteY14" fmla="*/ 505931 h 566254"/>
              <a:gd name="connsiteX15" fmla="*/ 427732 w 607639"/>
              <a:gd name="connsiteY15" fmla="*/ 505931 h 566254"/>
              <a:gd name="connsiteX16" fmla="*/ 435113 w 607639"/>
              <a:gd name="connsiteY16" fmla="*/ 518191 h 566254"/>
              <a:gd name="connsiteX17" fmla="*/ 424975 w 607639"/>
              <a:gd name="connsiteY17" fmla="*/ 558614 h 566254"/>
              <a:gd name="connsiteX18" fmla="*/ 415192 w 607639"/>
              <a:gd name="connsiteY18" fmla="*/ 566254 h 566254"/>
              <a:gd name="connsiteX19" fmla="*/ 412702 w 607639"/>
              <a:gd name="connsiteY19" fmla="*/ 565988 h 566254"/>
              <a:gd name="connsiteX20" fmla="*/ 405410 w 607639"/>
              <a:gd name="connsiteY20" fmla="*/ 553728 h 566254"/>
              <a:gd name="connsiteX21" fmla="*/ 415459 w 607639"/>
              <a:gd name="connsiteY21" fmla="*/ 513305 h 566254"/>
              <a:gd name="connsiteX22" fmla="*/ 427732 w 607639"/>
              <a:gd name="connsiteY22" fmla="*/ 505931 h 566254"/>
              <a:gd name="connsiteX23" fmla="*/ 455707 w 607639"/>
              <a:gd name="connsiteY23" fmla="*/ 465128 h 566254"/>
              <a:gd name="connsiteX24" fmla="*/ 445560 w 607639"/>
              <a:gd name="connsiteY24" fmla="*/ 475260 h 566254"/>
              <a:gd name="connsiteX25" fmla="*/ 455707 w 607639"/>
              <a:gd name="connsiteY25" fmla="*/ 485392 h 566254"/>
              <a:gd name="connsiteX26" fmla="*/ 465853 w 607639"/>
              <a:gd name="connsiteY26" fmla="*/ 475260 h 566254"/>
              <a:gd name="connsiteX27" fmla="*/ 455707 w 607639"/>
              <a:gd name="connsiteY27" fmla="*/ 465128 h 566254"/>
              <a:gd name="connsiteX28" fmla="*/ 111408 w 607639"/>
              <a:gd name="connsiteY28" fmla="*/ 252803 h 566254"/>
              <a:gd name="connsiteX29" fmla="*/ 121467 w 607639"/>
              <a:gd name="connsiteY29" fmla="*/ 262935 h 566254"/>
              <a:gd name="connsiteX30" fmla="*/ 121467 w 607639"/>
              <a:gd name="connsiteY30" fmla="*/ 331636 h 566254"/>
              <a:gd name="connsiteX31" fmla="*/ 293705 w 607639"/>
              <a:gd name="connsiteY31" fmla="*/ 424334 h 566254"/>
              <a:gd name="connsiteX32" fmla="*/ 293705 w 607639"/>
              <a:gd name="connsiteY32" fmla="*/ 333680 h 566254"/>
              <a:gd name="connsiteX33" fmla="*/ 303764 w 607639"/>
              <a:gd name="connsiteY33" fmla="*/ 323548 h 566254"/>
              <a:gd name="connsiteX34" fmla="*/ 313911 w 607639"/>
              <a:gd name="connsiteY34" fmla="*/ 333680 h 566254"/>
              <a:gd name="connsiteX35" fmla="*/ 313911 w 607639"/>
              <a:gd name="connsiteY35" fmla="*/ 424422 h 566254"/>
              <a:gd name="connsiteX36" fmla="*/ 410668 w 607639"/>
              <a:gd name="connsiteY36" fmla="*/ 402381 h 566254"/>
              <a:gd name="connsiteX37" fmla="*/ 424287 w 607639"/>
              <a:gd name="connsiteY37" fmla="*/ 407003 h 566254"/>
              <a:gd name="connsiteX38" fmla="*/ 419658 w 607639"/>
              <a:gd name="connsiteY38" fmla="*/ 420512 h 566254"/>
              <a:gd name="connsiteX39" fmla="*/ 303764 w 607639"/>
              <a:gd name="connsiteY39" fmla="*/ 444953 h 566254"/>
              <a:gd name="connsiteX40" fmla="*/ 101973 w 607639"/>
              <a:gd name="connsiteY40" fmla="*/ 337502 h 566254"/>
              <a:gd name="connsiteX41" fmla="*/ 101261 w 607639"/>
              <a:gd name="connsiteY41" fmla="*/ 333680 h 566254"/>
              <a:gd name="connsiteX42" fmla="*/ 101261 w 607639"/>
              <a:gd name="connsiteY42" fmla="*/ 262935 h 566254"/>
              <a:gd name="connsiteX43" fmla="*/ 111408 w 607639"/>
              <a:gd name="connsiteY43" fmla="*/ 252803 h 566254"/>
              <a:gd name="connsiteX44" fmla="*/ 10147 w 607639"/>
              <a:gd name="connsiteY44" fmla="*/ 151682 h 566254"/>
              <a:gd name="connsiteX45" fmla="*/ 20294 w 607639"/>
              <a:gd name="connsiteY45" fmla="*/ 161814 h 566254"/>
              <a:gd name="connsiteX46" fmla="*/ 20294 w 607639"/>
              <a:gd name="connsiteY46" fmla="*/ 165191 h 566254"/>
              <a:gd name="connsiteX47" fmla="*/ 303787 w 607639"/>
              <a:gd name="connsiteY47" fmla="*/ 282333 h 566254"/>
              <a:gd name="connsiteX48" fmla="*/ 411310 w 607639"/>
              <a:gd name="connsiteY48" fmla="*/ 237894 h 566254"/>
              <a:gd name="connsiteX49" fmla="*/ 424573 w 607639"/>
              <a:gd name="connsiteY49" fmla="*/ 243405 h 566254"/>
              <a:gd name="connsiteX50" fmla="*/ 419054 w 607639"/>
              <a:gd name="connsiteY50" fmla="*/ 256559 h 566254"/>
              <a:gd name="connsiteX51" fmla="*/ 307704 w 607639"/>
              <a:gd name="connsiteY51" fmla="*/ 302598 h 566254"/>
              <a:gd name="connsiteX52" fmla="*/ 303787 w 607639"/>
              <a:gd name="connsiteY52" fmla="*/ 303398 h 566254"/>
              <a:gd name="connsiteX53" fmla="*/ 299960 w 607639"/>
              <a:gd name="connsiteY53" fmla="*/ 302598 h 566254"/>
              <a:gd name="connsiteX54" fmla="*/ 6231 w 607639"/>
              <a:gd name="connsiteY54" fmla="*/ 181278 h 566254"/>
              <a:gd name="connsiteX55" fmla="*/ 0 w 607639"/>
              <a:gd name="connsiteY55" fmla="*/ 171946 h 566254"/>
              <a:gd name="connsiteX56" fmla="*/ 0 w 607639"/>
              <a:gd name="connsiteY56" fmla="*/ 161814 h 566254"/>
              <a:gd name="connsiteX57" fmla="*/ 10147 w 607639"/>
              <a:gd name="connsiteY57" fmla="*/ 151682 h 566254"/>
              <a:gd name="connsiteX58" fmla="*/ 303775 w 607639"/>
              <a:gd name="connsiteY58" fmla="*/ 121342 h 566254"/>
              <a:gd name="connsiteX59" fmla="*/ 283571 w 607639"/>
              <a:gd name="connsiteY59" fmla="*/ 131474 h 566254"/>
              <a:gd name="connsiteX60" fmla="*/ 303775 w 607639"/>
              <a:gd name="connsiteY60" fmla="*/ 141517 h 566254"/>
              <a:gd name="connsiteX61" fmla="*/ 324068 w 607639"/>
              <a:gd name="connsiteY61" fmla="*/ 131474 h 566254"/>
              <a:gd name="connsiteX62" fmla="*/ 303775 w 607639"/>
              <a:gd name="connsiteY62" fmla="*/ 121342 h 566254"/>
              <a:gd name="connsiteX63" fmla="*/ 299948 w 607639"/>
              <a:gd name="connsiteY63" fmla="*/ 732 h 566254"/>
              <a:gd name="connsiteX64" fmla="*/ 307691 w 607639"/>
              <a:gd name="connsiteY64" fmla="*/ 732 h 566254"/>
              <a:gd name="connsiteX65" fmla="*/ 601320 w 607639"/>
              <a:gd name="connsiteY65" fmla="*/ 122142 h 566254"/>
              <a:gd name="connsiteX66" fmla="*/ 607639 w 607639"/>
              <a:gd name="connsiteY66" fmla="*/ 131474 h 566254"/>
              <a:gd name="connsiteX67" fmla="*/ 601320 w 607639"/>
              <a:gd name="connsiteY67" fmla="*/ 140806 h 566254"/>
              <a:gd name="connsiteX68" fmla="*/ 465853 w 607639"/>
              <a:gd name="connsiteY68" fmla="*/ 196801 h 566254"/>
              <a:gd name="connsiteX69" fmla="*/ 465853 w 607639"/>
              <a:gd name="connsiteY69" fmla="*/ 215021 h 566254"/>
              <a:gd name="connsiteX70" fmla="*/ 587346 w 607639"/>
              <a:gd name="connsiteY70" fmla="*/ 165159 h 566254"/>
              <a:gd name="connsiteX71" fmla="*/ 587346 w 607639"/>
              <a:gd name="connsiteY71" fmla="*/ 161782 h 566254"/>
              <a:gd name="connsiteX72" fmla="*/ 597493 w 607639"/>
              <a:gd name="connsiteY72" fmla="*/ 151650 h 566254"/>
              <a:gd name="connsiteX73" fmla="*/ 607639 w 607639"/>
              <a:gd name="connsiteY73" fmla="*/ 161782 h 566254"/>
              <a:gd name="connsiteX74" fmla="*/ 607639 w 607639"/>
              <a:gd name="connsiteY74" fmla="*/ 171914 h 566254"/>
              <a:gd name="connsiteX75" fmla="*/ 601320 w 607639"/>
              <a:gd name="connsiteY75" fmla="*/ 181247 h 566254"/>
              <a:gd name="connsiteX76" fmla="*/ 465853 w 607639"/>
              <a:gd name="connsiteY76" fmla="*/ 236974 h 566254"/>
              <a:gd name="connsiteX77" fmla="*/ 465853 w 607639"/>
              <a:gd name="connsiteY77" fmla="*/ 362383 h 566254"/>
              <a:gd name="connsiteX78" fmla="*/ 486058 w 607639"/>
              <a:gd name="connsiteY78" fmla="*/ 331808 h 566254"/>
              <a:gd name="connsiteX79" fmla="*/ 486058 w 607639"/>
              <a:gd name="connsiteY79" fmla="*/ 262927 h 566254"/>
              <a:gd name="connsiteX80" fmla="*/ 496205 w 607639"/>
              <a:gd name="connsiteY80" fmla="*/ 252795 h 566254"/>
              <a:gd name="connsiteX81" fmla="*/ 506351 w 607639"/>
              <a:gd name="connsiteY81" fmla="*/ 262927 h 566254"/>
              <a:gd name="connsiteX82" fmla="*/ 506351 w 607639"/>
              <a:gd name="connsiteY82" fmla="*/ 333675 h 566254"/>
              <a:gd name="connsiteX83" fmla="*/ 505817 w 607639"/>
              <a:gd name="connsiteY83" fmla="*/ 336963 h 566254"/>
              <a:gd name="connsiteX84" fmla="*/ 465853 w 607639"/>
              <a:gd name="connsiteY84" fmla="*/ 389402 h 566254"/>
              <a:gd name="connsiteX85" fmla="*/ 465853 w 607639"/>
              <a:gd name="connsiteY85" fmla="*/ 446818 h 566254"/>
              <a:gd name="connsiteX86" fmla="*/ 486058 w 607639"/>
              <a:gd name="connsiteY86" fmla="*/ 475260 h 566254"/>
              <a:gd name="connsiteX87" fmla="*/ 455707 w 607639"/>
              <a:gd name="connsiteY87" fmla="*/ 505568 h 566254"/>
              <a:gd name="connsiteX88" fmla="*/ 425356 w 607639"/>
              <a:gd name="connsiteY88" fmla="*/ 475260 h 566254"/>
              <a:gd name="connsiteX89" fmla="*/ 445560 w 607639"/>
              <a:gd name="connsiteY89" fmla="*/ 446818 h 566254"/>
              <a:gd name="connsiteX90" fmla="*/ 445560 w 607639"/>
              <a:gd name="connsiteY90" fmla="*/ 230041 h 566254"/>
              <a:gd name="connsiteX91" fmla="*/ 445560 w 607639"/>
              <a:gd name="connsiteY91" fmla="*/ 197689 h 566254"/>
              <a:gd name="connsiteX92" fmla="*/ 330031 w 607639"/>
              <a:gd name="connsiteY92" fmla="*/ 154583 h 566254"/>
              <a:gd name="connsiteX93" fmla="*/ 303775 w 607639"/>
              <a:gd name="connsiteY93" fmla="*/ 161782 h 566254"/>
              <a:gd name="connsiteX94" fmla="*/ 263277 w 607639"/>
              <a:gd name="connsiteY94" fmla="*/ 131474 h 566254"/>
              <a:gd name="connsiteX95" fmla="*/ 303775 w 607639"/>
              <a:gd name="connsiteY95" fmla="*/ 101077 h 566254"/>
              <a:gd name="connsiteX96" fmla="*/ 344272 w 607639"/>
              <a:gd name="connsiteY96" fmla="*/ 131474 h 566254"/>
              <a:gd name="connsiteX97" fmla="*/ 343382 w 607639"/>
              <a:gd name="connsiteY97" fmla="*/ 137962 h 566254"/>
              <a:gd name="connsiteX98" fmla="*/ 454728 w 607639"/>
              <a:gd name="connsiteY98" fmla="*/ 179469 h 566254"/>
              <a:gd name="connsiteX99" fmla="*/ 570969 w 607639"/>
              <a:gd name="connsiteY99" fmla="*/ 131474 h 566254"/>
              <a:gd name="connsiteX100" fmla="*/ 303775 w 607639"/>
              <a:gd name="connsiteY100" fmla="*/ 20997 h 566254"/>
              <a:gd name="connsiteX101" fmla="*/ 36581 w 607639"/>
              <a:gd name="connsiteY101" fmla="*/ 131474 h 566254"/>
              <a:gd name="connsiteX102" fmla="*/ 303775 w 607639"/>
              <a:gd name="connsiteY102" fmla="*/ 241862 h 566254"/>
              <a:gd name="connsiteX103" fmla="*/ 406131 w 607639"/>
              <a:gd name="connsiteY103" fmla="*/ 199556 h 566254"/>
              <a:gd name="connsiteX104" fmla="*/ 419393 w 607639"/>
              <a:gd name="connsiteY104" fmla="*/ 205066 h 566254"/>
              <a:gd name="connsiteX105" fmla="*/ 413874 w 607639"/>
              <a:gd name="connsiteY105" fmla="*/ 218220 h 566254"/>
              <a:gd name="connsiteX106" fmla="*/ 307691 w 607639"/>
              <a:gd name="connsiteY106" fmla="*/ 262127 h 566254"/>
              <a:gd name="connsiteX107" fmla="*/ 303775 w 607639"/>
              <a:gd name="connsiteY107" fmla="*/ 262927 h 566254"/>
              <a:gd name="connsiteX108" fmla="*/ 299948 w 607639"/>
              <a:gd name="connsiteY108" fmla="*/ 262127 h 566254"/>
              <a:gd name="connsiteX109" fmla="*/ 6230 w 607639"/>
              <a:gd name="connsiteY109" fmla="*/ 140806 h 566254"/>
              <a:gd name="connsiteX110" fmla="*/ 0 w 607639"/>
              <a:gd name="connsiteY110" fmla="*/ 131474 h 566254"/>
              <a:gd name="connsiteX111" fmla="*/ 6230 w 607639"/>
              <a:gd name="connsiteY111" fmla="*/ 122142 h 566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</a:cxnLst>
            <a:rect l="l" t="t" r="r" b="b"/>
            <a:pathLst>
              <a:path w="607639" h="566254">
                <a:moveTo>
                  <a:pt x="455711" y="515659"/>
                </a:moveTo>
                <a:cubicBezTo>
                  <a:pt x="461327" y="515659"/>
                  <a:pt x="465873" y="520194"/>
                  <a:pt x="465873" y="525796"/>
                </a:cubicBezTo>
                <a:lnTo>
                  <a:pt x="465873" y="556117"/>
                </a:lnTo>
                <a:cubicBezTo>
                  <a:pt x="465873" y="561719"/>
                  <a:pt x="461327" y="566254"/>
                  <a:pt x="455711" y="566254"/>
                </a:cubicBezTo>
                <a:cubicBezTo>
                  <a:pt x="450096" y="566254"/>
                  <a:pt x="445550" y="561719"/>
                  <a:pt x="445550" y="556117"/>
                </a:cubicBezTo>
                <a:lnTo>
                  <a:pt x="445550" y="525796"/>
                </a:lnTo>
                <a:cubicBezTo>
                  <a:pt x="445550" y="520194"/>
                  <a:pt x="450096" y="515659"/>
                  <a:pt x="455711" y="515659"/>
                </a:cubicBezTo>
                <a:close/>
                <a:moveTo>
                  <a:pt x="483639" y="505931"/>
                </a:moveTo>
                <a:cubicBezTo>
                  <a:pt x="489076" y="504509"/>
                  <a:pt x="494513" y="507885"/>
                  <a:pt x="495939" y="513305"/>
                </a:cubicBezTo>
                <a:lnTo>
                  <a:pt x="506010" y="553728"/>
                </a:lnTo>
                <a:cubicBezTo>
                  <a:pt x="507436" y="559147"/>
                  <a:pt x="504138" y="564566"/>
                  <a:pt x="498702" y="565988"/>
                </a:cubicBezTo>
                <a:cubicBezTo>
                  <a:pt x="497811" y="566165"/>
                  <a:pt x="497008" y="566254"/>
                  <a:pt x="496206" y="566254"/>
                </a:cubicBezTo>
                <a:cubicBezTo>
                  <a:pt x="491661" y="566254"/>
                  <a:pt x="487561" y="563234"/>
                  <a:pt x="486402" y="558614"/>
                </a:cubicBezTo>
                <a:lnTo>
                  <a:pt x="476242" y="518191"/>
                </a:lnTo>
                <a:cubicBezTo>
                  <a:pt x="474905" y="512772"/>
                  <a:pt x="478203" y="507263"/>
                  <a:pt x="483639" y="505931"/>
                </a:cubicBezTo>
                <a:close/>
                <a:moveTo>
                  <a:pt x="427732" y="505931"/>
                </a:moveTo>
                <a:cubicBezTo>
                  <a:pt x="433156" y="507263"/>
                  <a:pt x="436447" y="512772"/>
                  <a:pt x="435113" y="518191"/>
                </a:cubicBezTo>
                <a:lnTo>
                  <a:pt x="424975" y="558614"/>
                </a:lnTo>
                <a:cubicBezTo>
                  <a:pt x="423819" y="563234"/>
                  <a:pt x="419728" y="566254"/>
                  <a:pt x="415192" y="566254"/>
                </a:cubicBezTo>
                <a:cubicBezTo>
                  <a:pt x="414392" y="566254"/>
                  <a:pt x="413591" y="566165"/>
                  <a:pt x="412702" y="565988"/>
                </a:cubicBezTo>
                <a:cubicBezTo>
                  <a:pt x="407277" y="564566"/>
                  <a:pt x="403987" y="559147"/>
                  <a:pt x="405410" y="553728"/>
                </a:cubicBezTo>
                <a:lnTo>
                  <a:pt x="415459" y="513305"/>
                </a:lnTo>
                <a:cubicBezTo>
                  <a:pt x="416793" y="507885"/>
                  <a:pt x="422307" y="504509"/>
                  <a:pt x="427732" y="505931"/>
                </a:cubicBezTo>
                <a:close/>
                <a:moveTo>
                  <a:pt x="455707" y="465128"/>
                </a:moveTo>
                <a:cubicBezTo>
                  <a:pt x="450100" y="465128"/>
                  <a:pt x="445560" y="469660"/>
                  <a:pt x="445560" y="475260"/>
                </a:cubicBezTo>
                <a:cubicBezTo>
                  <a:pt x="445560" y="480859"/>
                  <a:pt x="450100" y="485392"/>
                  <a:pt x="455707" y="485392"/>
                </a:cubicBezTo>
                <a:cubicBezTo>
                  <a:pt x="461314" y="485392"/>
                  <a:pt x="465853" y="480859"/>
                  <a:pt x="465853" y="475260"/>
                </a:cubicBezTo>
                <a:cubicBezTo>
                  <a:pt x="465853" y="469660"/>
                  <a:pt x="461314" y="465128"/>
                  <a:pt x="455707" y="465128"/>
                </a:cubicBezTo>
                <a:close/>
                <a:moveTo>
                  <a:pt x="111408" y="252803"/>
                </a:moveTo>
                <a:cubicBezTo>
                  <a:pt x="116927" y="252803"/>
                  <a:pt x="121467" y="257335"/>
                  <a:pt x="121467" y="262935"/>
                </a:cubicBezTo>
                <a:lnTo>
                  <a:pt x="121467" y="331636"/>
                </a:lnTo>
                <a:cubicBezTo>
                  <a:pt x="127341" y="344256"/>
                  <a:pt x="167931" y="420334"/>
                  <a:pt x="293705" y="424334"/>
                </a:cubicBezTo>
                <a:lnTo>
                  <a:pt x="293705" y="333680"/>
                </a:lnTo>
                <a:cubicBezTo>
                  <a:pt x="293705" y="328081"/>
                  <a:pt x="298245" y="323548"/>
                  <a:pt x="303764" y="323548"/>
                </a:cubicBezTo>
                <a:cubicBezTo>
                  <a:pt x="309372" y="323548"/>
                  <a:pt x="313911" y="328081"/>
                  <a:pt x="313911" y="333680"/>
                </a:cubicBezTo>
                <a:lnTo>
                  <a:pt x="313911" y="424422"/>
                </a:lnTo>
                <a:cubicBezTo>
                  <a:pt x="359397" y="422911"/>
                  <a:pt x="391441" y="411891"/>
                  <a:pt x="410668" y="402381"/>
                </a:cubicBezTo>
                <a:cubicBezTo>
                  <a:pt x="415741" y="399893"/>
                  <a:pt x="421794" y="401937"/>
                  <a:pt x="424287" y="407003"/>
                </a:cubicBezTo>
                <a:cubicBezTo>
                  <a:pt x="426779" y="411980"/>
                  <a:pt x="424732" y="418023"/>
                  <a:pt x="419658" y="420512"/>
                </a:cubicBezTo>
                <a:cubicBezTo>
                  <a:pt x="397138" y="431621"/>
                  <a:pt x="358684" y="444953"/>
                  <a:pt x="303764" y="444953"/>
                </a:cubicBezTo>
                <a:cubicBezTo>
                  <a:pt x="146835" y="444953"/>
                  <a:pt x="103753" y="341857"/>
                  <a:pt x="101973" y="337502"/>
                </a:cubicBezTo>
                <a:cubicBezTo>
                  <a:pt x="101528" y="336257"/>
                  <a:pt x="101261" y="335013"/>
                  <a:pt x="101261" y="333680"/>
                </a:cubicBezTo>
                <a:lnTo>
                  <a:pt x="101261" y="262935"/>
                </a:lnTo>
                <a:cubicBezTo>
                  <a:pt x="101261" y="257335"/>
                  <a:pt x="105801" y="252803"/>
                  <a:pt x="111408" y="252803"/>
                </a:cubicBezTo>
                <a:close/>
                <a:moveTo>
                  <a:pt x="10147" y="151682"/>
                </a:moveTo>
                <a:cubicBezTo>
                  <a:pt x="15754" y="151682"/>
                  <a:pt x="20294" y="156215"/>
                  <a:pt x="20294" y="161814"/>
                </a:cubicBezTo>
                <a:lnTo>
                  <a:pt x="20294" y="165191"/>
                </a:lnTo>
                <a:lnTo>
                  <a:pt x="303787" y="282333"/>
                </a:lnTo>
                <a:lnTo>
                  <a:pt x="411310" y="237894"/>
                </a:lnTo>
                <a:cubicBezTo>
                  <a:pt x="416473" y="235761"/>
                  <a:pt x="422436" y="238250"/>
                  <a:pt x="424573" y="243405"/>
                </a:cubicBezTo>
                <a:cubicBezTo>
                  <a:pt x="426709" y="248560"/>
                  <a:pt x="424217" y="254426"/>
                  <a:pt x="419054" y="256559"/>
                </a:cubicBezTo>
                <a:lnTo>
                  <a:pt x="307704" y="302598"/>
                </a:lnTo>
                <a:cubicBezTo>
                  <a:pt x="306458" y="303131"/>
                  <a:pt x="305123" y="303398"/>
                  <a:pt x="303787" y="303398"/>
                </a:cubicBezTo>
                <a:cubicBezTo>
                  <a:pt x="302541" y="303398"/>
                  <a:pt x="301206" y="303131"/>
                  <a:pt x="299960" y="302598"/>
                </a:cubicBezTo>
                <a:lnTo>
                  <a:pt x="6231" y="181278"/>
                </a:lnTo>
                <a:cubicBezTo>
                  <a:pt x="2492" y="179679"/>
                  <a:pt x="0" y="176035"/>
                  <a:pt x="0" y="171946"/>
                </a:cubicBezTo>
                <a:lnTo>
                  <a:pt x="0" y="161814"/>
                </a:lnTo>
                <a:cubicBezTo>
                  <a:pt x="0" y="156215"/>
                  <a:pt x="4539" y="151682"/>
                  <a:pt x="10147" y="151682"/>
                </a:cubicBezTo>
                <a:close/>
                <a:moveTo>
                  <a:pt x="303775" y="121342"/>
                </a:moveTo>
                <a:cubicBezTo>
                  <a:pt x="291403" y="121342"/>
                  <a:pt x="283571" y="127297"/>
                  <a:pt x="283571" y="131474"/>
                </a:cubicBezTo>
                <a:cubicBezTo>
                  <a:pt x="283571" y="135563"/>
                  <a:pt x="291403" y="141517"/>
                  <a:pt x="303775" y="141517"/>
                </a:cubicBezTo>
                <a:cubicBezTo>
                  <a:pt x="316147" y="141517"/>
                  <a:pt x="324068" y="135563"/>
                  <a:pt x="324068" y="131474"/>
                </a:cubicBezTo>
                <a:cubicBezTo>
                  <a:pt x="324068" y="127297"/>
                  <a:pt x="316147" y="121342"/>
                  <a:pt x="303775" y="121342"/>
                </a:cubicBezTo>
                <a:close/>
                <a:moveTo>
                  <a:pt x="299948" y="732"/>
                </a:moveTo>
                <a:cubicBezTo>
                  <a:pt x="302440" y="-245"/>
                  <a:pt x="305199" y="-245"/>
                  <a:pt x="307691" y="732"/>
                </a:cubicBezTo>
                <a:lnTo>
                  <a:pt x="601320" y="122142"/>
                </a:lnTo>
                <a:cubicBezTo>
                  <a:pt x="605147" y="123653"/>
                  <a:pt x="607639" y="127386"/>
                  <a:pt x="607639" y="131474"/>
                </a:cubicBezTo>
                <a:cubicBezTo>
                  <a:pt x="607639" y="135563"/>
                  <a:pt x="605147" y="139207"/>
                  <a:pt x="601320" y="140806"/>
                </a:cubicBezTo>
                <a:lnTo>
                  <a:pt x="465853" y="196801"/>
                </a:lnTo>
                <a:lnTo>
                  <a:pt x="465853" y="215021"/>
                </a:lnTo>
                <a:lnTo>
                  <a:pt x="587346" y="165159"/>
                </a:lnTo>
                <a:lnTo>
                  <a:pt x="587346" y="161782"/>
                </a:lnTo>
                <a:cubicBezTo>
                  <a:pt x="587346" y="156183"/>
                  <a:pt x="591885" y="151650"/>
                  <a:pt x="597493" y="151650"/>
                </a:cubicBezTo>
                <a:cubicBezTo>
                  <a:pt x="603100" y="151650"/>
                  <a:pt x="607639" y="156183"/>
                  <a:pt x="607639" y="161782"/>
                </a:cubicBezTo>
                <a:lnTo>
                  <a:pt x="607639" y="171914"/>
                </a:lnTo>
                <a:cubicBezTo>
                  <a:pt x="607639" y="176003"/>
                  <a:pt x="605147" y="179647"/>
                  <a:pt x="601320" y="181247"/>
                </a:cubicBezTo>
                <a:lnTo>
                  <a:pt x="465853" y="236974"/>
                </a:lnTo>
                <a:lnTo>
                  <a:pt x="465853" y="362383"/>
                </a:lnTo>
                <a:cubicBezTo>
                  <a:pt x="478225" y="349318"/>
                  <a:pt x="484367" y="336075"/>
                  <a:pt x="486058" y="331808"/>
                </a:cubicBezTo>
                <a:lnTo>
                  <a:pt x="486058" y="262927"/>
                </a:lnTo>
                <a:cubicBezTo>
                  <a:pt x="486058" y="257327"/>
                  <a:pt x="490597" y="252795"/>
                  <a:pt x="496205" y="252795"/>
                </a:cubicBezTo>
                <a:cubicBezTo>
                  <a:pt x="501812" y="252795"/>
                  <a:pt x="506351" y="257327"/>
                  <a:pt x="506351" y="262927"/>
                </a:cubicBezTo>
                <a:lnTo>
                  <a:pt x="506351" y="333675"/>
                </a:lnTo>
                <a:cubicBezTo>
                  <a:pt x="506351" y="334830"/>
                  <a:pt x="506173" y="335897"/>
                  <a:pt x="505817" y="336963"/>
                </a:cubicBezTo>
                <a:cubicBezTo>
                  <a:pt x="505372" y="338297"/>
                  <a:pt x="494869" y="367449"/>
                  <a:pt x="465853" y="389402"/>
                </a:cubicBezTo>
                <a:lnTo>
                  <a:pt x="465853" y="446818"/>
                </a:lnTo>
                <a:cubicBezTo>
                  <a:pt x="477602" y="450996"/>
                  <a:pt x="486058" y="462106"/>
                  <a:pt x="486058" y="475260"/>
                </a:cubicBezTo>
                <a:cubicBezTo>
                  <a:pt x="486058" y="491969"/>
                  <a:pt x="472440" y="505568"/>
                  <a:pt x="455707" y="505568"/>
                </a:cubicBezTo>
                <a:cubicBezTo>
                  <a:pt x="438974" y="505568"/>
                  <a:pt x="425356" y="491969"/>
                  <a:pt x="425356" y="475260"/>
                </a:cubicBezTo>
                <a:cubicBezTo>
                  <a:pt x="425356" y="462106"/>
                  <a:pt x="433812" y="450996"/>
                  <a:pt x="445560" y="446818"/>
                </a:cubicBezTo>
                <a:lnTo>
                  <a:pt x="445560" y="230041"/>
                </a:lnTo>
                <a:lnTo>
                  <a:pt x="445560" y="197689"/>
                </a:lnTo>
                <a:lnTo>
                  <a:pt x="330031" y="154583"/>
                </a:lnTo>
                <a:cubicBezTo>
                  <a:pt x="323000" y="159027"/>
                  <a:pt x="313921" y="161782"/>
                  <a:pt x="303775" y="161782"/>
                </a:cubicBezTo>
                <a:cubicBezTo>
                  <a:pt x="281079" y="161782"/>
                  <a:pt x="263277" y="148450"/>
                  <a:pt x="263277" y="131474"/>
                </a:cubicBezTo>
                <a:cubicBezTo>
                  <a:pt x="263277" y="114409"/>
                  <a:pt x="281079" y="101077"/>
                  <a:pt x="303775" y="101077"/>
                </a:cubicBezTo>
                <a:cubicBezTo>
                  <a:pt x="326560" y="101077"/>
                  <a:pt x="344272" y="114409"/>
                  <a:pt x="344272" y="131474"/>
                </a:cubicBezTo>
                <a:cubicBezTo>
                  <a:pt x="344272" y="133696"/>
                  <a:pt x="343916" y="135829"/>
                  <a:pt x="343382" y="137962"/>
                </a:cubicBezTo>
                <a:lnTo>
                  <a:pt x="454728" y="179469"/>
                </a:lnTo>
                <a:lnTo>
                  <a:pt x="570969" y="131474"/>
                </a:lnTo>
                <a:lnTo>
                  <a:pt x="303775" y="20997"/>
                </a:lnTo>
                <a:lnTo>
                  <a:pt x="36581" y="131474"/>
                </a:lnTo>
                <a:lnTo>
                  <a:pt x="303775" y="241862"/>
                </a:lnTo>
                <a:lnTo>
                  <a:pt x="406131" y="199556"/>
                </a:lnTo>
                <a:cubicBezTo>
                  <a:pt x="411293" y="197423"/>
                  <a:pt x="417257" y="199911"/>
                  <a:pt x="419393" y="205066"/>
                </a:cubicBezTo>
                <a:cubicBezTo>
                  <a:pt x="421529" y="210221"/>
                  <a:pt x="419037" y="216176"/>
                  <a:pt x="413874" y="218220"/>
                </a:cubicBezTo>
                <a:lnTo>
                  <a:pt x="307691" y="262127"/>
                </a:lnTo>
                <a:cubicBezTo>
                  <a:pt x="306445" y="262660"/>
                  <a:pt x="305110" y="262927"/>
                  <a:pt x="303775" y="262927"/>
                </a:cubicBezTo>
                <a:cubicBezTo>
                  <a:pt x="302529" y="262927"/>
                  <a:pt x="301194" y="262660"/>
                  <a:pt x="299948" y="262127"/>
                </a:cubicBezTo>
                <a:lnTo>
                  <a:pt x="6230" y="140806"/>
                </a:lnTo>
                <a:cubicBezTo>
                  <a:pt x="2492" y="139207"/>
                  <a:pt x="0" y="135563"/>
                  <a:pt x="0" y="131474"/>
                </a:cubicBezTo>
                <a:cubicBezTo>
                  <a:pt x="0" y="127386"/>
                  <a:pt x="2492" y="123653"/>
                  <a:pt x="6230" y="122142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0255624" y="4076660"/>
            <a:ext cx="1936376" cy="27813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0" y="0"/>
            <a:ext cx="4179925" cy="3387048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1356995" y="963930"/>
            <a:ext cx="9495155" cy="4930140"/>
            <a:chOff x="671" y="1077"/>
            <a:chExt cx="17888" cy="8646"/>
          </a:xfrm>
        </p:grpSpPr>
        <p:sp>
          <p:nvSpPr>
            <p:cNvPr id="17" name="矩形 16"/>
            <p:cNvSpPr/>
            <p:nvPr/>
          </p:nvSpPr>
          <p:spPr>
            <a:xfrm>
              <a:off x="671" y="1077"/>
              <a:ext cx="17888" cy="8646"/>
            </a:xfrm>
            <a:prstGeom prst="rect">
              <a:avLst/>
            </a:prstGeom>
            <a:solidFill>
              <a:schemeClr val="bg1">
                <a:alpha val="4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1341" y="1589"/>
              <a:ext cx="16515" cy="7621"/>
            </a:xfrm>
            <a:prstGeom prst="rect">
              <a:avLst/>
            </a:prstGeom>
            <a:solidFill>
              <a:schemeClr val="bg1">
                <a:alpha val="96000"/>
              </a:schemeClr>
            </a:solidFill>
            <a:ln w="2540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endParaRPr>
            </a:p>
          </p:txBody>
        </p:sp>
      </p:grpSp>
      <p:sp>
        <p:nvSpPr>
          <p:cNvPr id="37" name="任意形状 36"/>
          <p:cNvSpPr/>
          <p:nvPr/>
        </p:nvSpPr>
        <p:spPr>
          <a:xfrm>
            <a:off x="5048885" y="2263775"/>
            <a:ext cx="1751330" cy="1165225"/>
          </a:xfrm>
          <a:custGeom>
            <a:avLst/>
            <a:gdLst>
              <a:gd name="connsiteX0" fmla="*/ 67 w 3890860"/>
              <a:gd name="connsiteY0" fmla="*/ 1524481 h 3192281"/>
              <a:gd name="connsiteX1" fmla="*/ 2223314 w 3890860"/>
              <a:gd name="connsiteY1" fmla="*/ 481 h 3192281"/>
              <a:gd name="connsiteX2" fmla="*/ 3890750 w 3890860"/>
              <a:gd name="connsiteY2" fmla="*/ 1381046 h 3192281"/>
              <a:gd name="connsiteX3" fmla="*/ 2295032 w 3890860"/>
              <a:gd name="connsiteY3" fmla="*/ 3191917 h 3192281"/>
              <a:gd name="connsiteX4" fmla="*/ 67 w 3890860"/>
              <a:gd name="connsiteY4" fmla="*/ 1524481 h 31922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90860" h="3192281">
                <a:moveTo>
                  <a:pt x="67" y="1524481"/>
                </a:moveTo>
                <a:cubicBezTo>
                  <a:pt x="-11886" y="992575"/>
                  <a:pt x="1574867" y="24387"/>
                  <a:pt x="2223314" y="481"/>
                </a:cubicBezTo>
                <a:cubicBezTo>
                  <a:pt x="2871761" y="-23425"/>
                  <a:pt x="3878797" y="849140"/>
                  <a:pt x="3890750" y="1381046"/>
                </a:cubicBezTo>
                <a:cubicBezTo>
                  <a:pt x="3902703" y="1912952"/>
                  <a:pt x="2943479" y="3168011"/>
                  <a:pt x="2295032" y="3191917"/>
                </a:cubicBezTo>
                <a:cubicBezTo>
                  <a:pt x="1646585" y="3215823"/>
                  <a:pt x="12020" y="2056387"/>
                  <a:pt x="67" y="1524481"/>
                </a:cubicBezTo>
                <a:close/>
              </a:path>
            </a:pathLst>
          </a:custGeom>
          <a:solidFill>
            <a:srgbClr val="E2A5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cs typeface="+mn-ea"/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200984" y="4286964"/>
            <a:ext cx="15436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cs typeface="+mn-ea"/>
                <a:sym typeface="+mn-lt"/>
              </a:rPr>
              <a:t>Backend</a:t>
            </a:r>
            <a:endParaRPr kumimoji="1" lang="en-US" altLang="zh-CN" sz="2000" b="1" dirty="0">
              <a:solidFill>
                <a:schemeClr val="tx1">
                  <a:lumMod val="95000"/>
                  <a:lumOff val="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498588" y="2579855"/>
            <a:ext cx="100516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00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kumimoji="1" lang="zh-CN" altLang="en-US" sz="4000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238500" y="3641725"/>
            <a:ext cx="5715000" cy="363855"/>
          </a:xfrm>
          <a:prstGeom prst="rect">
            <a:avLst/>
          </a:prstGeom>
          <a:solidFill>
            <a:srgbClr val="EDDDC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073380" y="3428726"/>
            <a:ext cx="385524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等线" panose="02010600030101010101" charset="-122"/>
                <a:sym typeface="+mn-lt"/>
              </a:rPr>
              <a:t>数据访问层</a:t>
            </a: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设计</a:t>
            </a:r>
            <a:endParaRPr kumimoji="1" lang="zh-CN" altLang="en-US" sz="3200" dirty="0">
              <a:solidFill>
                <a:srgbClr val="353332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0255624" y="4076660"/>
            <a:ext cx="1936376" cy="27813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0" y="0"/>
            <a:ext cx="4179925" cy="3387048"/>
          </a:xfrm>
          <a:prstGeom prst="rect">
            <a:avLst/>
          </a:prstGeom>
        </p:spPr>
      </p:pic>
      <p:pic>
        <p:nvPicPr>
          <p:cNvPr id="2" name="图片 1" descr="upload_post_object_v2_7049149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3797" y="1188089"/>
            <a:ext cx="1786964" cy="1970490"/>
          </a:xfrm>
          <a:prstGeom prst="rect">
            <a:avLst/>
          </a:prstGeom>
        </p:spPr>
      </p:pic>
      <p:pic>
        <p:nvPicPr>
          <p:cNvPr id="3" name="图片 2" descr="upload_post_object_v2_13757307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9636" y="1321315"/>
            <a:ext cx="2317544" cy="1468127"/>
          </a:xfrm>
          <a:prstGeom prst="rect">
            <a:avLst/>
          </a:prstGeom>
        </p:spPr>
      </p:pic>
      <p:pic>
        <p:nvPicPr>
          <p:cNvPr id="7" name="图片 6" descr="upload_post_object_v2_4176745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3721" y="1284682"/>
            <a:ext cx="2521068" cy="1873897"/>
          </a:xfrm>
          <a:prstGeom prst="rect">
            <a:avLst/>
          </a:prstGeom>
        </p:spPr>
      </p:pic>
      <p:pic>
        <p:nvPicPr>
          <p:cNvPr id="11" name="图片 10" descr="upload_post_object_v2_25361556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47352" y="4079296"/>
            <a:ext cx="3848591" cy="1436667"/>
          </a:xfrm>
          <a:prstGeom prst="rect">
            <a:avLst/>
          </a:prstGeom>
        </p:spPr>
      </p:pic>
      <p:pic>
        <p:nvPicPr>
          <p:cNvPr id="12" name="图片 11" descr="upload_post_object_v2_60735120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42075" y="3235853"/>
            <a:ext cx="1168771" cy="3622224"/>
          </a:xfrm>
          <a:prstGeom prst="rect">
            <a:avLst/>
          </a:prstGeom>
        </p:spPr>
      </p:pic>
      <p:pic>
        <p:nvPicPr>
          <p:cNvPr id="13" name="图片 12" descr="upload_post_object_v2_37100640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97810" y="4105187"/>
            <a:ext cx="2868801" cy="1680712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0" y="0"/>
            <a:ext cx="3376693" cy="492871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zh-CN" altLang="en-US" sz="2800"/>
              <a:t>数据访问层设计需求</a:t>
            </a:r>
          </a:p>
        </p:txBody>
      </p:sp>
      <p:cxnSp>
        <p:nvCxnSpPr>
          <p:cNvPr id="4" name="直接箭头连接符 3"/>
          <p:cNvCxnSpPr/>
          <p:nvPr userDrawn="1"/>
        </p:nvCxnSpPr>
        <p:spPr>
          <a:xfrm>
            <a:off x="2166908" y="2778737"/>
            <a:ext cx="1" cy="450925"/>
          </a:xfrm>
          <a:prstGeom prst="straightConnector1">
            <a:avLst/>
          </a:prstGeom>
          <a:ln w="63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 userDrawn="1"/>
        </p:nvSpPr>
        <p:spPr>
          <a:xfrm>
            <a:off x="2170731" y="2894308"/>
            <a:ext cx="744550" cy="220219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zh-CN" altLang="en-US" sz="1000"/>
              <a:t>增删改查</a:t>
            </a:r>
          </a:p>
        </p:txBody>
      </p:sp>
      <p:cxnSp>
        <p:nvCxnSpPr>
          <p:cNvPr id="6" name="直接箭头连接符 5"/>
          <p:cNvCxnSpPr/>
          <p:nvPr userDrawn="1"/>
        </p:nvCxnSpPr>
        <p:spPr>
          <a:xfrm>
            <a:off x="2817078" y="4938981"/>
            <a:ext cx="1751901" cy="1"/>
          </a:xfrm>
          <a:prstGeom prst="straightConnector1">
            <a:avLst/>
          </a:prstGeom>
          <a:ln w="63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 userDrawn="1"/>
        </p:nvCxnSpPr>
        <p:spPr>
          <a:xfrm flipV="1">
            <a:off x="6057445" y="3135282"/>
            <a:ext cx="1" cy="922823"/>
          </a:xfrm>
          <a:prstGeom prst="straightConnector1">
            <a:avLst/>
          </a:prstGeom>
          <a:ln w="63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 userDrawn="1"/>
        </p:nvCxnSpPr>
        <p:spPr>
          <a:xfrm>
            <a:off x="7357786" y="2254406"/>
            <a:ext cx="1531047" cy="1"/>
          </a:xfrm>
          <a:prstGeom prst="straightConnector1">
            <a:avLst/>
          </a:prstGeom>
          <a:ln w="63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 userDrawn="1"/>
        </p:nvCxnSpPr>
        <p:spPr>
          <a:xfrm flipH="1">
            <a:off x="9917158" y="3177228"/>
            <a:ext cx="634" cy="880876"/>
          </a:xfrm>
          <a:prstGeom prst="straightConnector1">
            <a:avLst/>
          </a:prstGeom>
          <a:ln w="6350" cap="flat" cmpd="sng" algn="ctr">
            <a:solidFill>
              <a:srgbClr val="979797">
                <a:alpha val="100000"/>
              </a:srgbClr>
            </a:solidFill>
            <a:prstDash val="solid"/>
            <a:miter lim="800000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 userDrawn="1"/>
        </p:nvSpPr>
        <p:spPr>
          <a:xfrm>
            <a:off x="9259688" y="5515964"/>
            <a:ext cx="1069636" cy="335572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altLang="zh-CN" sz="1400">
                <a:solidFill>
                  <a:srgbClr val="ED7D31"/>
                </a:solidFill>
              </a:rPr>
              <a:t>XML</a:t>
            </a:r>
            <a:r>
              <a:rPr lang="zh-CN" altLang="en-US" sz="1400">
                <a:solidFill>
                  <a:srgbClr val="ED7D31"/>
                </a:solidFill>
              </a:rPr>
              <a:t>数据库</a:t>
            </a:r>
          </a:p>
        </p:txBody>
      </p:sp>
      <p:sp>
        <p:nvSpPr>
          <p:cNvPr id="19" name="文本框 18"/>
          <p:cNvSpPr txBox="1"/>
          <p:nvPr userDrawn="1"/>
        </p:nvSpPr>
        <p:spPr>
          <a:xfrm>
            <a:off x="734064" y="6522680"/>
            <a:ext cx="912336" cy="335572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zh-CN" altLang="en-US" sz="1400">
                <a:solidFill>
                  <a:srgbClr val="ED7D31"/>
                </a:solidFill>
              </a:rPr>
              <a:t>逻辑实体</a:t>
            </a:r>
          </a:p>
        </p:txBody>
      </p:sp>
      <p:sp>
        <p:nvSpPr>
          <p:cNvPr id="20" name="文本框 19"/>
          <p:cNvSpPr txBox="1"/>
          <p:nvPr userDrawn="1"/>
        </p:nvSpPr>
        <p:spPr>
          <a:xfrm>
            <a:off x="2915281" y="2778955"/>
            <a:ext cx="576764" cy="335572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en-US" altLang="zh-CN" sz="1400">
                <a:solidFill>
                  <a:srgbClr val="ED7D31"/>
                </a:solidFill>
              </a:rPr>
              <a:t>DAO</a:t>
            </a:r>
            <a:endParaRPr lang="zh-CN" altLang="en-US" sz="1400">
              <a:solidFill>
                <a:srgbClr val="ED7D31"/>
              </a:solidFill>
            </a:endParaRPr>
          </a:p>
        </p:txBody>
      </p:sp>
      <p:sp>
        <p:nvSpPr>
          <p:cNvPr id="21" name="文本框 20"/>
          <p:cNvSpPr txBox="1"/>
          <p:nvPr userDrawn="1"/>
        </p:nvSpPr>
        <p:spPr>
          <a:xfrm>
            <a:off x="6627546" y="3156474"/>
            <a:ext cx="912336" cy="335572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zh-CN" altLang="en-US" sz="1400">
                <a:solidFill>
                  <a:srgbClr val="ED7D31"/>
                </a:solidFill>
              </a:rPr>
              <a:t>业务实体</a:t>
            </a:r>
          </a:p>
        </p:txBody>
      </p:sp>
      <p:sp>
        <p:nvSpPr>
          <p:cNvPr id="22" name="文本框 21"/>
          <p:cNvSpPr txBox="1"/>
          <p:nvPr userDrawn="1"/>
        </p:nvSpPr>
        <p:spPr>
          <a:xfrm>
            <a:off x="6816305" y="5778129"/>
            <a:ext cx="723577" cy="335572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zh-CN" altLang="en-US" sz="1400">
                <a:solidFill>
                  <a:srgbClr val="ED7D31"/>
                </a:solidFill>
              </a:rPr>
              <a:t>建造器</a:t>
            </a:r>
          </a:p>
        </p:txBody>
      </p:sp>
      <p:sp>
        <p:nvSpPr>
          <p:cNvPr id="23" name="文本框 22"/>
          <p:cNvSpPr txBox="1"/>
          <p:nvPr userDrawn="1"/>
        </p:nvSpPr>
        <p:spPr>
          <a:xfrm>
            <a:off x="9920346" y="3177447"/>
            <a:ext cx="1268881" cy="335572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zh-CN" altLang="en-US" sz="1400">
                <a:solidFill>
                  <a:srgbClr val="ED7D31"/>
                </a:solidFill>
              </a:rPr>
              <a:t>数据库上下文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 cstate="email"/>
          <a:stretch>
            <a:fillRect/>
          </a:stretch>
        </p:blipFill>
        <p:spPr>
          <a:xfrm>
            <a:off x="10255624" y="4076660"/>
            <a:ext cx="1936376" cy="278134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email"/>
          <a:stretch>
            <a:fillRect/>
          </a:stretch>
        </p:blipFill>
        <p:spPr>
          <a:xfrm>
            <a:off x="0" y="0"/>
            <a:ext cx="4179925" cy="3387048"/>
          </a:xfrm>
          <a:prstGeom prst="rect">
            <a:avLst/>
          </a:prstGeom>
        </p:spPr>
      </p:pic>
      <p:pic>
        <p:nvPicPr>
          <p:cNvPr id="4" name="图片 3" descr="upload_post_object_v2_5251183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9442" y="-20973"/>
            <a:ext cx="3848591" cy="6879225"/>
          </a:xfrm>
          <a:prstGeom prst="rect">
            <a:avLst/>
          </a:prstGeom>
        </p:spPr>
      </p:pic>
      <p:pic>
        <p:nvPicPr>
          <p:cNvPr id="5" name="图片 4" descr="upload_post_object_v2_2919369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8519" y="0"/>
            <a:ext cx="3607398" cy="6805819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0" y="0"/>
            <a:ext cx="2674089" cy="492871"/>
          </a:xfrm>
          <a:prstGeom prst="rect">
            <a:avLst/>
          </a:prstGeom>
        </p:spPr>
        <p:txBody>
          <a:bodyPr wrap="square" rtlCol="0">
            <a:noAutofit/>
          </a:bodyPr>
          <a:lstStyle/>
          <a:p>
            <a:r>
              <a:rPr lang="zh-CN" altLang="en-US" sz="2800"/>
              <a:t>数据访问层架构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advClick="0"/>
    </mc:Choice>
    <mc:Fallback xmlns="">
      <p:transition advClick="0"/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1892</Words>
  <Application>Microsoft Office PowerPoint</Application>
  <PresentationFormat>宽屏</PresentationFormat>
  <Paragraphs>257</Paragraphs>
  <Slides>61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61</vt:i4>
      </vt:variant>
    </vt:vector>
  </HeadingPairs>
  <TitlesOfParts>
    <vt:vector size="65" baseType="lpstr"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晓恒</dc:creator>
  <cp:lastModifiedBy>Li Linfei</cp:lastModifiedBy>
  <cp:revision>2</cp:revision>
  <dcterms:created xsi:type="dcterms:W3CDTF">2021-11-06T11:30:05Z</dcterms:created>
  <dcterms:modified xsi:type="dcterms:W3CDTF">2021-11-06T15:36:40Z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2052-11.1.0.11045</vt:lpwstr>
  </property>
  <property fmtid="{D5CDD505-2E9C-101B-9397-08002B2CF9AE}" pid="3" name="ICV">
    <vt:lpwstr>E5EE81103A2B4B829C27447DCCF8DD0D</vt:lpwstr>
  </property>
</Properties>
</file>